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comments/comment11.xml" ContentType="application/vnd.openxmlformats-officedocument.presentationml.comment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Override PartName="/ppt/slideLayouts/slideLayout118.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comments/comment9.xml" ContentType="application/vnd.openxmlformats-officedocument.presentationml.comments+xml"/>
  <Override PartName="/ppt/notesSlides/notesSlide57.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Default Extension="emf" ContentType="image/x-emf"/>
  <Override PartName="/ppt/slides/slide22.xml" ContentType="application/vnd.openxmlformats-officedocument.presentationml.slide+xml"/>
  <Override PartName="/ppt/notesSlides/notesSlide35.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77.xml" ContentType="application/vnd.openxmlformats-officedocument.presentationml.slide+xml"/>
  <Override PartName="/ppt/slides/slide108.xml" ContentType="application/vnd.openxmlformats-officedocument.presentationml.slide+xml"/>
  <Override PartName="/ppt/slides/slide155.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comments/comment6.xml" ContentType="application/vnd.openxmlformats-officedocument.presentationml.comments+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comments/comment13.xml" ContentType="application/vnd.openxmlformats-officedocument.presentationml.comments+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s/slide138.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comments/comment3.xml" ContentType="application/vnd.openxmlformats-officedocument.presentationml.comments+xml"/>
  <Override PartName="/ppt/notesSlides/notesSlide51.xml" ContentType="application/vnd.openxmlformats-officedocument.presentationml.notesSlide+xml"/>
  <Override PartName="/ppt/slides/slide157.xml" ContentType="application/vnd.openxmlformats-officedocument.presentationml.slide+xml"/>
  <Default Extension="tiff" ContentType="image/tiff"/>
  <Override PartName="/ppt/notesSlides/notesSlide40.xml" ContentType="application/vnd.openxmlformats-officedocument.presentationml.notesSlide+xml"/>
  <Override PartName="/ppt/comments/comment10.xml" ContentType="application/vnd.openxmlformats-officedocument.presentationml.comment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comments/comment8.xml" ContentType="application/vnd.openxmlformats-officedocument.presentationml.comments+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theme/theme14.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158.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comments/comment5.xml" ContentType="application/vnd.openxmlformats-officedocument.presentationml.comments+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comments/comment12.xml" ContentType="application/vnd.openxmlformats-officedocument.presentationml.comments+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notesSlides/notesSlide36.xml" ContentType="application/vnd.openxmlformats-officedocument.presentationml.notesSlide+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s/slide167.xml" ContentType="application/vnd.openxmlformats-officedocument.presentationml.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comments/comment2.xml" ContentType="application/vnd.openxmlformats-officedocument.presentationml.comments+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theme/theme8.xml" ContentType="application/vnd.openxmlformats-officedocument.them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Layouts/slideLayout14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comments/comment7.xml" ContentType="application/vnd.openxmlformats-officedocument.presentationml.comments+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theme/theme13.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notesSlides/notesSlide49.xml" ContentType="application/vnd.openxmlformats-officedocument.presentationml.notesSlide+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slides/slide169.xml" ContentType="application/vnd.openxmlformats-officedocument.presentationml.slide+xml"/>
  <Override PartName="/ppt/tableStyles.xml" ContentType="application/vnd.openxmlformats-officedocument.presentationml.tableStyles+xml"/>
  <Override PartName="/ppt/comments/comment4.xml" ContentType="application/vnd.openxmlformats-officedocument.presentationml.comments+xml"/>
  <Override PartName="/ppt/notesSlides/notesSlide52.xml" ContentType="application/vnd.openxmlformats-officedocument.presentationml.notesSlide+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comments/comment1.xml" ContentType="application/vnd.openxmlformats-officedocument.presentationml.comment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20" r:id="rId2"/>
    <p:sldMasterId id="2147483732" r:id="rId3"/>
    <p:sldMasterId id="2147483747" r:id="rId4"/>
    <p:sldMasterId id="2147483759" r:id="rId5"/>
    <p:sldMasterId id="2147483774" r:id="rId6"/>
    <p:sldMasterId id="2147483786" r:id="rId7"/>
    <p:sldMasterId id="2147483801" r:id="rId8"/>
    <p:sldMasterId id="2147483814" r:id="rId9"/>
    <p:sldMasterId id="2147483826" r:id="rId10"/>
    <p:sldMasterId id="2147483841" r:id="rId11"/>
    <p:sldMasterId id="2147483853" r:id="rId12"/>
    <p:sldMasterId id="2147483868" r:id="rId13"/>
  </p:sldMasterIdLst>
  <p:notesMasterIdLst>
    <p:notesMasterId r:id="rId200"/>
  </p:notesMasterIdLst>
  <p:handoutMasterIdLst>
    <p:handoutMasterId r:id="rId201"/>
  </p:handoutMasterIdLst>
  <p:sldIdLst>
    <p:sldId id="256" r:id="rId14"/>
    <p:sldId id="577" r:id="rId15"/>
    <p:sldId id="456" r:id="rId16"/>
    <p:sldId id="460" r:id="rId17"/>
    <p:sldId id="462" r:id="rId18"/>
    <p:sldId id="461" r:id="rId19"/>
    <p:sldId id="466" r:id="rId20"/>
    <p:sldId id="471" r:id="rId21"/>
    <p:sldId id="454" r:id="rId22"/>
    <p:sldId id="455" r:id="rId23"/>
    <p:sldId id="457" r:id="rId24"/>
    <p:sldId id="458" r:id="rId25"/>
    <p:sldId id="459" r:id="rId26"/>
    <p:sldId id="583" r:id="rId27"/>
    <p:sldId id="585" r:id="rId28"/>
    <p:sldId id="479" r:id="rId29"/>
    <p:sldId id="480" r:id="rId30"/>
    <p:sldId id="481" r:id="rId31"/>
    <p:sldId id="482" r:id="rId32"/>
    <p:sldId id="483" r:id="rId33"/>
    <p:sldId id="581" r:id="rId34"/>
    <p:sldId id="484" r:id="rId35"/>
    <p:sldId id="582" r:id="rId36"/>
    <p:sldId id="586" r:id="rId37"/>
    <p:sldId id="741" r:id="rId38"/>
    <p:sldId id="485" r:id="rId39"/>
    <p:sldId id="486" r:id="rId40"/>
    <p:sldId id="489" r:id="rId41"/>
    <p:sldId id="490" r:id="rId42"/>
    <p:sldId id="523" r:id="rId43"/>
    <p:sldId id="491" r:id="rId44"/>
    <p:sldId id="509" r:id="rId45"/>
    <p:sldId id="599" r:id="rId46"/>
    <p:sldId id="508" r:id="rId47"/>
    <p:sldId id="510" r:id="rId48"/>
    <p:sldId id="742" r:id="rId49"/>
    <p:sldId id="516" r:id="rId50"/>
    <p:sldId id="517" r:id="rId51"/>
    <p:sldId id="518" r:id="rId52"/>
    <p:sldId id="519" r:id="rId53"/>
    <p:sldId id="521" r:id="rId54"/>
    <p:sldId id="743" r:id="rId55"/>
    <p:sldId id="496" r:id="rId56"/>
    <p:sldId id="590" r:id="rId57"/>
    <p:sldId id="606" r:id="rId58"/>
    <p:sldId id="525" r:id="rId59"/>
    <p:sldId id="524" r:id="rId60"/>
    <p:sldId id="526" r:id="rId61"/>
    <p:sldId id="527" r:id="rId62"/>
    <p:sldId id="494" r:id="rId63"/>
    <p:sldId id="588" r:id="rId64"/>
    <p:sldId id="587" r:id="rId65"/>
    <p:sldId id="589" r:id="rId66"/>
    <p:sldId id="680" r:id="rId67"/>
    <p:sldId id="597" r:id="rId68"/>
    <p:sldId id="681" r:id="rId69"/>
    <p:sldId id="531" r:id="rId70"/>
    <p:sldId id="679" r:id="rId71"/>
    <p:sldId id="592" r:id="rId72"/>
    <p:sldId id="678" r:id="rId73"/>
    <p:sldId id="694" r:id="rId74"/>
    <p:sldId id="691" r:id="rId75"/>
    <p:sldId id="603" r:id="rId76"/>
    <p:sldId id="696" r:id="rId77"/>
    <p:sldId id="744" r:id="rId78"/>
    <p:sldId id="745" r:id="rId79"/>
    <p:sldId id="673" r:id="rId80"/>
    <p:sldId id="739" r:id="rId81"/>
    <p:sldId id="747" r:id="rId82"/>
    <p:sldId id="595" r:id="rId83"/>
    <p:sldId id="746" r:id="rId84"/>
    <p:sldId id="596" r:id="rId85"/>
    <p:sldId id="604" r:id="rId86"/>
    <p:sldId id="529" r:id="rId87"/>
    <p:sldId id="530" r:id="rId88"/>
    <p:sldId id="697" r:id="rId89"/>
    <p:sldId id="683" r:id="rId90"/>
    <p:sldId id="659" r:id="rId91"/>
    <p:sldId id="682" r:id="rId92"/>
    <p:sldId id="498" r:id="rId93"/>
    <p:sldId id="607" r:id="rId94"/>
    <p:sldId id="608" r:id="rId95"/>
    <p:sldId id="623" r:id="rId96"/>
    <p:sldId id="719" r:id="rId97"/>
    <p:sldId id="627" r:id="rId98"/>
    <p:sldId id="500" r:id="rId99"/>
    <p:sldId id="656" r:id="rId100"/>
    <p:sldId id="511" r:id="rId101"/>
    <p:sldId id="512" r:id="rId102"/>
    <p:sldId id="625" r:id="rId103"/>
    <p:sldId id="502" r:id="rId104"/>
    <p:sldId id="573" r:id="rId105"/>
    <p:sldId id="501" r:id="rId106"/>
    <p:sldId id="503" r:id="rId107"/>
    <p:sldId id="504" r:id="rId108"/>
    <p:sldId id="612" r:id="rId109"/>
    <p:sldId id="507" r:id="rId110"/>
    <p:sldId id="506" r:id="rId111"/>
    <p:sldId id="505" r:id="rId112"/>
    <p:sldId id="653" r:id="rId113"/>
    <p:sldId id="654" r:id="rId114"/>
    <p:sldId id="720" r:id="rId115"/>
    <p:sldId id="721" r:id="rId116"/>
    <p:sldId id="722" r:id="rId117"/>
    <p:sldId id="723" r:id="rId118"/>
    <p:sldId id="724" r:id="rId119"/>
    <p:sldId id="725" r:id="rId120"/>
    <p:sldId id="749" r:id="rId121"/>
    <p:sldId id="726" r:id="rId122"/>
    <p:sldId id="727" r:id="rId123"/>
    <p:sldId id="728" r:id="rId124"/>
    <p:sldId id="650" r:id="rId125"/>
    <p:sldId id="651" r:id="rId126"/>
    <p:sldId id="533" r:id="rId127"/>
    <p:sldId id="613" r:id="rId128"/>
    <p:sldId id="748" r:id="rId129"/>
    <p:sldId id="614" r:id="rId130"/>
    <p:sldId id="615" r:id="rId131"/>
    <p:sldId id="619" r:id="rId132"/>
    <p:sldId id="621" r:id="rId133"/>
    <p:sldId id="622" r:id="rId134"/>
    <p:sldId id="684" r:id="rId135"/>
    <p:sldId id="685" r:id="rId136"/>
    <p:sldId id="632" r:id="rId137"/>
    <p:sldId id="729" r:id="rId138"/>
    <p:sldId id="730" r:id="rId139"/>
    <p:sldId id="731" r:id="rId140"/>
    <p:sldId id="732" r:id="rId141"/>
    <p:sldId id="671" r:id="rId142"/>
    <p:sldId id="672" r:id="rId143"/>
    <p:sldId id="635" r:id="rId144"/>
    <p:sldId id="670" r:id="rId145"/>
    <p:sldId id="636" r:id="rId146"/>
    <p:sldId id="637" r:id="rId147"/>
    <p:sldId id="638" r:id="rId148"/>
    <p:sldId id="639" r:id="rId149"/>
    <p:sldId id="640" r:id="rId150"/>
    <p:sldId id="641" r:id="rId151"/>
    <p:sldId id="642" r:id="rId152"/>
    <p:sldId id="718" r:id="rId153"/>
    <p:sldId id="717" r:id="rId154"/>
    <p:sldId id="379" r:id="rId155"/>
    <p:sldId id="380" r:id="rId156"/>
    <p:sldId id="352" r:id="rId157"/>
    <p:sldId id="356" r:id="rId158"/>
    <p:sldId id="355" r:id="rId159"/>
    <p:sldId id="353" r:id="rId160"/>
    <p:sldId id="657" r:id="rId161"/>
    <p:sldId id="715" r:id="rId162"/>
    <p:sldId id="693" r:id="rId163"/>
    <p:sldId id="733" r:id="rId164"/>
    <p:sldId id="734" r:id="rId165"/>
    <p:sldId id="357" r:id="rId166"/>
    <p:sldId id="358" r:id="rId167"/>
    <p:sldId id="359" r:id="rId168"/>
    <p:sldId id="375" r:id="rId169"/>
    <p:sldId id="386" r:id="rId170"/>
    <p:sldId id="368" r:id="rId171"/>
    <p:sldId id="369" r:id="rId172"/>
    <p:sldId id="716" r:id="rId173"/>
    <p:sldId id="378" r:id="rId174"/>
    <p:sldId id="602" r:id="rId175"/>
    <p:sldId id="361" r:id="rId176"/>
    <p:sldId id="701" r:id="rId177"/>
    <p:sldId id="702" r:id="rId178"/>
    <p:sldId id="703" r:id="rId179"/>
    <p:sldId id="704" r:id="rId180"/>
    <p:sldId id="705" r:id="rId181"/>
    <p:sldId id="706" r:id="rId182"/>
    <p:sldId id="707" r:id="rId183"/>
    <p:sldId id="708" r:id="rId184"/>
    <p:sldId id="709" r:id="rId185"/>
    <p:sldId id="710" r:id="rId186"/>
    <p:sldId id="712" r:id="rId187"/>
    <p:sldId id="711" r:id="rId188"/>
    <p:sldId id="713" r:id="rId189"/>
    <p:sldId id="737" r:id="rId190"/>
    <p:sldId id="362" r:id="rId191"/>
    <p:sldId id="363" r:id="rId192"/>
    <p:sldId id="364" r:id="rId193"/>
    <p:sldId id="365" r:id="rId194"/>
    <p:sldId id="366" r:id="rId195"/>
    <p:sldId id="476" r:id="rId196"/>
    <p:sldId id="648" r:id="rId197"/>
    <p:sldId id="415" r:id="rId198"/>
    <p:sldId id="676" r:id="rId199"/>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ndy Wayne" initials="row1" lastIdx="17" clrIdx="0"/>
  <p:cmAuthor id="1" name="Randy Wayne" initials="row" lastIdx="2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84" autoAdjust="0"/>
    <p:restoredTop sz="94638" autoAdjust="0"/>
  </p:normalViewPr>
  <p:slideViewPr>
    <p:cSldViewPr>
      <p:cViewPr>
        <p:scale>
          <a:sx n="75" d="100"/>
          <a:sy n="75" d="100"/>
        </p:scale>
        <p:origin x="-1674" y="-3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330"/>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theme" Target="theme/theme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slide" Target="slides/slide152.xml"/><Relationship Id="rId181" Type="http://schemas.openxmlformats.org/officeDocument/2006/relationships/slide" Target="slides/slide168.xml"/><Relationship Id="rId186" Type="http://schemas.openxmlformats.org/officeDocument/2006/relationships/slide" Target="slides/slide173.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slide" Target="slides/slide158.xml"/><Relationship Id="rId176" Type="http://schemas.openxmlformats.org/officeDocument/2006/relationships/slide" Target="slides/slide163.xml"/><Relationship Id="rId192" Type="http://schemas.openxmlformats.org/officeDocument/2006/relationships/slide" Target="slides/slide179.xml"/><Relationship Id="rId197" Type="http://schemas.openxmlformats.org/officeDocument/2006/relationships/slide" Target="slides/slide184.xml"/><Relationship Id="rId206" Type="http://schemas.openxmlformats.org/officeDocument/2006/relationships/tableStyles" Target="tableStyles.xml"/><Relationship Id="rId201" Type="http://schemas.openxmlformats.org/officeDocument/2006/relationships/handoutMaster" Target="handoutMasters/handoutMaster1.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82" Type="http://schemas.openxmlformats.org/officeDocument/2006/relationships/slide" Target="slides/slide169.xml"/><Relationship Id="rId187" Type="http://schemas.openxmlformats.org/officeDocument/2006/relationships/slide" Target="slides/slide17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slide" Target="slides/slide138.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172" Type="http://schemas.openxmlformats.org/officeDocument/2006/relationships/slide" Target="slides/slide159.xml"/><Relationship Id="rId193" Type="http://schemas.openxmlformats.org/officeDocument/2006/relationships/slide" Target="slides/slide180.xml"/><Relationship Id="rId202" Type="http://schemas.openxmlformats.org/officeDocument/2006/relationships/commentAuthors" Target="commentAuthors.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slide" Target="slides/slide170.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199" Type="http://schemas.openxmlformats.org/officeDocument/2006/relationships/slide" Target="slides/slide186.xml"/><Relationship Id="rId203" Type="http://schemas.openxmlformats.org/officeDocument/2006/relationships/presProps" Target="presProps.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190" Type="http://schemas.openxmlformats.org/officeDocument/2006/relationships/slide" Target="slides/slide177.xml"/><Relationship Id="rId204" Type="http://schemas.openxmlformats.org/officeDocument/2006/relationships/viewProps" Target="viewProp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1-09-01T21:24:03.265" idx="6">
    <p:pos x="5350" y="4142"/>
    <p:text>E. B. Matzke (1942) The finest show on earth</p:text>
  </p:cm>
</p:cmLst>
</file>

<file path=ppt/comments/comment10.xml><?xml version="1.0" encoding="utf-8"?>
<p:cmLst xmlns:a="http://schemas.openxmlformats.org/drawingml/2006/main" xmlns:r="http://schemas.openxmlformats.org/officeDocument/2006/relationships" xmlns:p="http://schemas.openxmlformats.org/presentationml/2006/main">
  <p:cm authorId="1" dt="2009-03-15T13:00:31.671" idx="7">
    <p:pos x="74" y="4093"/>
    <p:text>Newtonian fluids have a single viscosity, non_newtonian fluids have a range of viscoaities that depend on velocity. The viscosity of a thixotropic solution decreases with velocity and and the viscosity of a dilatent fluid increases with velocity.
Kurt Vonnegut wrote "Unpaid Consultant" about Thixotropy.</p:text>
  </p:cm>
</p:cmLst>
</file>

<file path=ppt/comments/comment11.xml><?xml version="1.0" encoding="utf-8"?>
<p:cmLst xmlns:a="http://schemas.openxmlformats.org/drawingml/2006/main" xmlns:r="http://schemas.openxmlformats.org/officeDocument/2006/relationships" xmlns:p="http://schemas.openxmlformats.org/presentationml/2006/main">
  <p:cm authorId="1" dt="2009-03-15T13:05:40.703" idx="8">
    <p:pos x="5343" y="4139"/>
    <p:text>The greater the temperature, the greater the amoun tof radiant energy and the shorter is the peak wavelength of the radiation.</p:text>
  </p:cm>
</p:cmLst>
</file>

<file path=ppt/comments/comment12.xml><?xml version="1.0" encoding="utf-8"?>
<p:cmLst xmlns:a="http://schemas.openxmlformats.org/drawingml/2006/main" xmlns:r="http://schemas.openxmlformats.org/officeDocument/2006/relationships" xmlns:p="http://schemas.openxmlformats.org/presentationml/2006/main">
  <p:cm authorId="0" dt="2011-08-29T13:17:49.211" idx="15">
    <p:pos x="5320" y="4124"/>
    <p:text>r = [hc/2Pi e]/energy of photon in eV
wavelength (10 MeV) = 1 x 10^-13 m
radius (10 Mev) = 2 x 10^-14 m
cross section (10 MeV) = 1 x 10^-27 m^2</p:text>
  </p:cm>
</p:cmLst>
</file>

<file path=ppt/comments/comment13.xml><?xml version="1.0" encoding="utf-8"?>
<p:cmLst xmlns:a="http://schemas.openxmlformats.org/drawingml/2006/main" xmlns:r="http://schemas.openxmlformats.org/officeDocument/2006/relationships" xmlns:p="http://schemas.openxmlformats.org/presentationml/2006/main">
  <p:cm authorId="1" dt="2008-11-02T12:42:44.437" idx="10">
    <p:pos x="5281" y="4122"/>
    <p:text>Application: In accelerators with radio frequency cavities superconducting RF will produce more force per enery input than non superconducting RF cavities. But given the same superconducting resistance, 2K (Low Tc) superconducting cavities will produce more force per energy input than room temperaure (High Tc) superconducing cavities.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1-08-19T11:41:41.908" idx="7">
    <p:pos x="10" y="4181"/>
    <p:text>William-Adolphe Bouguereau (November 30, 1825 – August 19, 1905) 
Rest at Harvest (1865)</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1-08-19T12:25:36.381" idx="9">
    <p:pos x="5406" y="4143"/>
    <p:text>Portrait of Galileo Galilei by Justus Sustermans (1597-1681)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1-08-29T12:38:01.729" idx="13">
    <p:pos x="5370" y="4170"/>
    <p:text>Painting by Charles Jervas (1713-1715). 
Jervas' translation of  Don Quixote, published posthumously in 1742 as being made by Charles "Jarvis" – because of a printer's error – has since come to be known as "the Jarvis translation"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1-08-29T12:53:14.311" idx="14">
    <p:pos x="5344" y="4062"/>
    <p:text>Portrait of Albert Einstein by Jacob Epstein (1933)
</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1-08-23T10:53:11.883" idx="16">
    <p:pos x="5282" y="4096"/>
    <p:text>While the speed of the ions may be about 500 m/s, the distance they travel in a given time is miniscule beause they collide with so many other molecules. That is viscosity slows them down.</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1-07-13T15:19:51.239" idx="11">
    <p:pos x="5416" y="4160"/>
    <p:text>Ulam, Feynman and von Neumann</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1-09-01T10:29:32.631" idx="17">
    <p:pos x="5304" y="4112"/>
    <p:text>When rho = 1.67 x 10^-27 kg/ 10^-24 m^2, v = 3 x 10^8 and l = 10^-8, then Re = 5 x 10^-3 if eta = 1, infinity if eta = 0 and much less than 10^-3 when eta gets greater than 1.</p:text>
  </p:cm>
</p:cmLst>
</file>

<file path=ppt/comments/comment9.xml><?xml version="1.0" encoding="utf-8"?>
<p:cmLst xmlns:a="http://schemas.openxmlformats.org/drawingml/2006/main" xmlns:r="http://schemas.openxmlformats.org/officeDocument/2006/relationships" xmlns:p="http://schemas.openxmlformats.org/presentationml/2006/main">
  <p:cm authorId="1" dt="2009-03-13T16:45:48.921" idx="6">
    <p:pos x="5266" y="4119"/>
    <p:text>The answer that the relativity of time limits the velocity of charged particles to the speed of light is also open to skepticism. I propose that light itslef limits the velocity of charged particles to the speed of light.</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1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8DCD7BD2-8447-4159-AF3F-EE8D8BF5CA3C}" type="datetimeFigureOut">
              <a:rPr lang="en-US" smtClean="0"/>
              <a:pPr/>
              <a:t>9/6/2011</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C7C5BAD5-95A8-42F0-84D9-35DCE4D4C55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53" tIns="48327" rIns="96653" bIns="48327" rtlCol="0"/>
          <a:lstStyle>
            <a:lvl1pPr algn="r">
              <a:defRPr sz="1200"/>
            </a:lvl1pPr>
          </a:lstStyle>
          <a:p>
            <a:fld id="{18BA0E5D-5B17-4547-B596-DFC732EBC5D7}" type="datetimeFigureOut">
              <a:rPr lang="en-US" smtClean="0"/>
              <a:pPr/>
              <a:t>9/6/2011</a:t>
            </a:fld>
            <a:endParaRPr lang="en-US"/>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53" tIns="48327" rIns="96653" bIns="48327" rtlCol="0" anchor="b"/>
          <a:lstStyle>
            <a:lvl1pPr algn="r">
              <a:defRPr sz="1200"/>
            </a:lvl1pPr>
          </a:lstStyle>
          <a:p>
            <a:fld id="{034CBABF-49E3-4120-B573-24E84DD420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4CBABF-49E3-4120-B573-24E84DD420B2}" type="slidenum">
              <a:rPr lang="en-US" smtClean="0"/>
              <a:pPr/>
              <a:t>27</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F48865-A3C9-461A-B680-331E23810D10}" type="slidenum">
              <a:rPr lang="en-US"/>
              <a:pPr/>
              <a:t>41</a:t>
            </a:fld>
            <a:endParaRPr lang="en-US"/>
          </a:p>
        </p:txBody>
      </p:sp>
      <p:sp>
        <p:nvSpPr>
          <p:cNvPr id="626690" name="Rectangle 2"/>
          <p:cNvSpPr>
            <a:spLocks noGrp="1" noRot="1" noChangeAspect="1" noChangeArrowheads="1" noTextEdit="1"/>
          </p:cNvSpPr>
          <p:nvPr>
            <p:ph type="sldImg"/>
          </p:nvPr>
        </p:nvSpPr>
        <p:spPr>
          <a:ln/>
        </p:spPr>
      </p:sp>
      <p:sp>
        <p:nvSpPr>
          <p:cNvPr id="626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4CBABF-49E3-4120-B573-24E84DD420B2}" type="slidenum">
              <a:rPr lang="en-US" smtClean="0"/>
              <a:pPr/>
              <a:t>44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4CBABF-49E3-4120-B573-24E84DD420B2}" type="slidenum">
              <a:rPr lang="en-US" smtClean="0"/>
              <a:pPr/>
              <a:t>53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4CBABF-49E3-4120-B573-24E84DD420B2}" type="slidenum">
              <a:rPr lang="en-US" smtClean="0"/>
              <a:pPr/>
              <a:t>76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E55728-D1E1-4ECE-AE70-FD94A75E8AF2}" type="slidenum">
              <a:rPr lang="en-US"/>
              <a:pPr/>
              <a:t>79</a:t>
            </a:fld>
            <a:endParaRPr lang="en-US"/>
          </a:p>
        </p:txBody>
      </p:sp>
      <p:sp>
        <p:nvSpPr>
          <p:cNvPr id="1927170" name="Rectangle 2"/>
          <p:cNvSpPr>
            <a:spLocks noGrp="1" noRot="1" noChangeAspect="1" noChangeArrowheads="1" noTextEdit="1"/>
          </p:cNvSpPr>
          <p:nvPr>
            <p:ph type="sldImg"/>
          </p:nvPr>
        </p:nvSpPr>
        <p:spPr>
          <a:ln/>
        </p:spPr>
      </p:sp>
      <p:sp>
        <p:nvSpPr>
          <p:cNvPr id="19271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C2811D-D493-48AF-92D6-13B9345B5CDE}" type="slidenum">
              <a:rPr lang="en-US"/>
              <a:pPr/>
              <a:t>99</a:t>
            </a:fld>
            <a:endParaRPr lang="en-US"/>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F90DB3-B849-4EF0-8CDD-9AB15D275A9F}" type="slidenum">
              <a:rPr lang="en-US"/>
              <a:pPr/>
              <a:t>102</a:t>
            </a:fld>
            <a:endParaRPr lang="en-US"/>
          </a:p>
        </p:txBody>
      </p:sp>
      <p:sp>
        <p:nvSpPr>
          <p:cNvPr id="275458" name="Rectangle 2"/>
          <p:cNvSpPr>
            <a:spLocks noGrp="1" noRot="1" noChangeAspec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9A370E-B1E3-493F-A338-D9AC85DE0A0B}" type="slidenum">
              <a:rPr lang="en-US"/>
              <a:pPr/>
              <a:t>103</a:t>
            </a:fld>
            <a:endParaRPr lang="en-US"/>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FCDF4A-42FC-4144-B930-414F1DD44F0B}" type="slidenum">
              <a:rPr lang="en-US"/>
              <a:pPr/>
              <a:t>104</a:t>
            </a:fld>
            <a:endParaRPr lang="en-US"/>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A9A529-3B5C-4D86-B799-45AC2EDA24FD}" type="slidenum">
              <a:rPr lang="en-US"/>
              <a:pPr/>
              <a:t>105</a:t>
            </a:fld>
            <a:endParaRPr lang="en-US"/>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4CBABF-49E3-4120-B573-24E84DD420B2}" type="slidenum">
              <a:rPr lang="en-US" smtClean="0"/>
              <a:pPr/>
              <a:t>28</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CB6302-7548-485C-B794-1DC6BB3DDEDC}" type="slidenum">
              <a:rPr lang="en-US"/>
              <a:pPr/>
              <a:t>106</a:t>
            </a:fld>
            <a:endParaRPr lang="en-US"/>
          </a:p>
        </p:txBody>
      </p:sp>
      <p:sp>
        <p:nvSpPr>
          <p:cNvPr id="287746" name="Rectangle 2"/>
          <p:cNvSpPr>
            <a:spLocks noGrp="1" noRot="1" noChangeAspect="1" noChangeArrowheads="1" noTextEdit="1"/>
          </p:cNvSpPr>
          <p:nvPr>
            <p:ph type="sldImg"/>
          </p:nvPr>
        </p:nvSpPr>
        <p:spPr>
          <a:ln/>
        </p:spPr>
      </p:sp>
      <p:sp>
        <p:nvSpPr>
          <p:cNvPr id="287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1B7CFF-B61A-43BC-819C-DFA89B4A8517}" type="slidenum">
              <a:rPr lang="en-US"/>
              <a:pPr/>
              <a:t>107</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1B7CFF-B61A-43BC-819C-DFA89B4A8517}" type="slidenum">
              <a:rPr lang="en-US"/>
              <a:pPr/>
              <a:t>108</a:t>
            </a:fld>
            <a:endParaRPr lang="en-US"/>
          </a:p>
        </p:txBody>
      </p:sp>
      <p:sp>
        <p:nvSpPr>
          <p:cNvPr id="288770"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FD613-400D-495F-81C2-06B66E680081}" type="slidenum">
              <a:rPr lang="en-US"/>
              <a:pPr/>
              <a:t>109</a:t>
            </a:fld>
            <a:endParaRPr lang="en-US"/>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A51689-950E-4E3A-B1A1-45D2AA2008F0}" type="slidenum">
              <a:rPr lang="en-US"/>
              <a:pPr/>
              <a:t>110</a:t>
            </a:fld>
            <a:endParaRPr lang="en-US"/>
          </a:p>
        </p:txBody>
      </p:sp>
      <p:sp>
        <p:nvSpPr>
          <p:cNvPr id="290818" name="Rectangle 2"/>
          <p:cNvSpPr>
            <a:spLocks noGrp="1" noRot="1" noChangeAspect="1" noChangeArrowheads="1" noTextEdit="1"/>
          </p:cNvSpPr>
          <p:nvPr>
            <p:ph type="sldImg"/>
          </p:nvPr>
        </p:nvSpPr>
        <p:spPr>
          <a:ln/>
        </p:spPr>
      </p:sp>
      <p:sp>
        <p:nvSpPr>
          <p:cNvPr id="290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1E6AD0-61D0-4B72-88A2-F5DB33CF57C4}" type="slidenum">
              <a:rPr lang="en-US"/>
              <a:pPr/>
              <a:t>111</a:t>
            </a:fld>
            <a:endParaRPr lang="en-US"/>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D7380D-0AFC-4DA2-A446-E2FDD686AE6C}" type="slidenum">
              <a:rPr lang="en-US"/>
              <a:pPr/>
              <a:t>113</a:t>
            </a:fld>
            <a:endParaRPr lang="en-US"/>
          </a:p>
        </p:txBody>
      </p:sp>
      <p:sp>
        <p:nvSpPr>
          <p:cNvPr id="1482754" name="Rectangle 2"/>
          <p:cNvSpPr>
            <a:spLocks noGrp="1" noRot="1" noChangeAspect="1" noChangeArrowheads="1" noTextEdit="1"/>
          </p:cNvSpPr>
          <p:nvPr>
            <p:ph type="sldImg"/>
          </p:nvPr>
        </p:nvSpPr>
        <p:spPr>
          <a:ln/>
        </p:spPr>
      </p:sp>
      <p:sp>
        <p:nvSpPr>
          <p:cNvPr id="1482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07EDA6-51E8-42B0-B305-6B3587C6278D}" type="slidenum">
              <a:rPr lang="en-US"/>
              <a:pPr/>
              <a:t>116</a:t>
            </a:fld>
            <a:endParaRPr lang="en-US"/>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C6BD12-CB09-449B-A16E-D93B4F6F81DD}" type="slidenum">
              <a:rPr lang="en-US"/>
              <a:pPr/>
              <a:t>120</a:t>
            </a:fld>
            <a:endParaRPr lang="en-US"/>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D6C433-595A-4C5B-9CCA-205FF95787C7}" type="slidenum">
              <a:rPr lang="en-US"/>
              <a:pPr/>
              <a:t>121</a:t>
            </a:fld>
            <a:endParaRPr lang="en-US"/>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4CBABF-49E3-4120-B573-24E84DD420B2}" type="slidenum">
              <a:rPr lang="en-US" smtClean="0"/>
              <a:pPr/>
              <a:t>29</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1F4042-5D07-464E-8A26-C2A1DC8C0EB7}" type="slidenum">
              <a:rPr lang="en-US"/>
              <a:pPr/>
              <a:t>124</a:t>
            </a:fld>
            <a:endParaRPr lang="en-US"/>
          </a:p>
        </p:txBody>
      </p:sp>
      <p:sp>
        <p:nvSpPr>
          <p:cNvPr id="693250" name="Rectangle 2"/>
          <p:cNvSpPr>
            <a:spLocks noGrp="1" noRot="1" noChangeAspect="1" noChangeArrowheads="1" noTextEdit="1"/>
          </p:cNvSpPr>
          <p:nvPr>
            <p:ph type="sldImg"/>
          </p:nvPr>
        </p:nvSpPr>
        <p:spPr>
          <a:ln/>
        </p:spPr>
      </p:sp>
      <p:sp>
        <p:nvSpPr>
          <p:cNvPr id="69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F485D3C-3D27-440C-8610-8AE418C36D99}" type="slidenum">
              <a:rPr lang="en-US"/>
              <a:pPr/>
              <a:t>125</a:t>
            </a:fld>
            <a:endParaRPr lang="en-US"/>
          </a:p>
        </p:txBody>
      </p:sp>
      <p:sp>
        <p:nvSpPr>
          <p:cNvPr id="473090" name="Rectangle 2"/>
          <p:cNvSpPr>
            <a:spLocks noGrp="1" noRot="1" noChangeAspect="1" noChangeArrowheads="1" noTextEdit="1"/>
          </p:cNvSpPr>
          <p:nvPr>
            <p:ph type="sldImg"/>
          </p:nvPr>
        </p:nvSpPr>
        <p:spPr>
          <a:ln/>
        </p:spPr>
      </p:sp>
      <p:sp>
        <p:nvSpPr>
          <p:cNvPr id="473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5E429F-9BCD-4237-B0A5-B592036D4F9A}" type="slidenum">
              <a:rPr lang="en-US"/>
              <a:pPr/>
              <a:t>126</a:t>
            </a:fld>
            <a:endParaRPr lang="en-US"/>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D29D7A-F43A-40CF-85EA-91E3B711FD3F}" type="slidenum">
              <a:rPr lang="en-US"/>
              <a:pPr/>
              <a:t>129</a:t>
            </a:fld>
            <a:endParaRPr lang="en-US"/>
          </a:p>
        </p:txBody>
      </p:sp>
      <p:sp>
        <p:nvSpPr>
          <p:cNvPr id="491522" name="Rectangle 2"/>
          <p:cNvSpPr>
            <a:spLocks noGrp="1" noRot="1" noChangeAspect="1" noChangeArrowheads="1" noTextEdit="1"/>
          </p:cNvSpPr>
          <p:nvPr>
            <p:ph type="sldImg"/>
          </p:nvPr>
        </p:nvSpPr>
        <p:spPr>
          <a:ln/>
        </p:spPr>
      </p:sp>
      <p:sp>
        <p:nvSpPr>
          <p:cNvPr id="4915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E9F9F6E-F907-4DE8-8CA5-CE0B83392108}" type="slidenum">
              <a:rPr lang="en-US"/>
              <a:pPr/>
              <a:t>130</a:t>
            </a:fld>
            <a:endParaRPr lang="en-US"/>
          </a:p>
        </p:txBody>
      </p:sp>
      <p:sp>
        <p:nvSpPr>
          <p:cNvPr id="492546" name="Rectangle 2"/>
          <p:cNvSpPr>
            <a:spLocks noGrp="1" noRot="1" noChangeAspect="1" noChangeArrowheads="1" noTextEdit="1"/>
          </p:cNvSpPr>
          <p:nvPr>
            <p:ph type="sldImg"/>
          </p:nvPr>
        </p:nvSpPr>
        <p:spPr>
          <a:ln/>
        </p:spPr>
      </p:sp>
      <p:sp>
        <p:nvSpPr>
          <p:cNvPr id="492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C9F877-92F1-434F-B0CF-0909DD6C1A0C}" type="slidenum">
              <a:rPr lang="en-US"/>
              <a:pPr/>
              <a:t>131</a:t>
            </a:fld>
            <a:endParaRPr lang="en-US"/>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8B940C-C208-47ED-BC24-465382E9703E}" type="slidenum">
              <a:rPr lang="en-US"/>
              <a:pPr/>
              <a:t>133</a:t>
            </a:fld>
            <a:endParaRPr lang="en-US"/>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A692C1-5CBC-48E4-9935-5D76B61D26C1}" type="slidenum">
              <a:rPr lang="en-US"/>
              <a:pPr/>
              <a:t>134</a:t>
            </a:fld>
            <a:endParaRPr lang="en-US"/>
          </a:p>
        </p:txBody>
      </p:sp>
      <p:sp>
        <p:nvSpPr>
          <p:cNvPr id="514050" name="Rectangle 2"/>
          <p:cNvSpPr>
            <a:spLocks noGrp="1" noRot="1" noChangeAspect="1" noChangeArrowheads="1" noTextEdit="1"/>
          </p:cNvSpPr>
          <p:nvPr>
            <p:ph type="sldImg"/>
          </p:nvPr>
        </p:nvSpPr>
        <p:spPr>
          <a:ln/>
        </p:spPr>
      </p:sp>
      <p:sp>
        <p:nvSpPr>
          <p:cNvPr id="5140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2D6476-DCE2-4CAD-87D5-CA57C48707EA}" type="slidenum">
              <a:rPr lang="en-US"/>
              <a:pPr/>
              <a:t>135</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CAF30A-91B2-426A-B60A-DEC30CD513AE}" type="slidenum">
              <a:rPr lang="en-US"/>
              <a:pPr/>
              <a:t>136</a:t>
            </a:fld>
            <a:endParaRPr lang="en-US"/>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4CBABF-49E3-4120-B573-24E84DD420B2}" type="slidenum">
              <a:rPr lang="en-US" smtClean="0"/>
              <a:pPr/>
              <a:t>30</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47DD6F-4107-4992-82D1-7C996883FFBF}" type="slidenum">
              <a:rPr lang="en-US"/>
              <a:pPr/>
              <a:t>137</a:t>
            </a:fld>
            <a:endParaRPr lang="en-US"/>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07F2EF-EE39-4451-B894-419DB7304324}" type="slidenum">
              <a:rPr lang="en-US"/>
              <a:pPr/>
              <a:t>138</a:t>
            </a:fld>
            <a:endParaRPr lang="en-US"/>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43C3B8-B91E-46A0-ABAD-11C53A1900D4}" type="slidenum">
              <a:rPr lang="en-US"/>
              <a:pPr/>
              <a:t>139</a:t>
            </a:fld>
            <a:endParaRPr lang="en-US"/>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0900CD-8141-4679-BC4F-A46143F52C7E}" type="slidenum">
              <a:rPr lang="en-US"/>
              <a:pPr/>
              <a:t>141</a:t>
            </a:fld>
            <a:endParaRPr lang="en-US"/>
          </a:p>
        </p:txBody>
      </p:sp>
      <p:sp>
        <p:nvSpPr>
          <p:cNvPr id="566274" name="Rectangle 2"/>
          <p:cNvSpPr>
            <a:spLocks noGrp="1" noRot="1" noChangeAspect="1" noChangeArrowheads="1" noTextEdit="1"/>
          </p:cNvSpPr>
          <p:nvPr>
            <p:ph type="sldImg"/>
          </p:nvPr>
        </p:nvSpPr>
        <p:spPr>
          <a:ln/>
        </p:spPr>
      </p:sp>
      <p:sp>
        <p:nvSpPr>
          <p:cNvPr id="5662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FAD5B5-3CDA-44D5-8E5E-17C958514E02}" type="slidenum">
              <a:rPr lang="en-US"/>
              <a:pPr/>
              <a:t>142</a:t>
            </a:fld>
            <a:endParaRPr lang="en-US"/>
          </a:p>
        </p:txBody>
      </p:sp>
      <p:sp>
        <p:nvSpPr>
          <p:cNvPr id="1901570" name="Rectangle 2"/>
          <p:cNvSpPr>
            <a:spLocks noGrp="1" noRot="1" noChangeAspect="1" noChangeArrowheads="1" noTextEdit="1"/>
          </p:cNvSpPr>
          <p:nvPr>
            <p:ph type="sldImg"/>
          </p:nvPr>
        </p:nvSpPr>
        <p:spPr>
          <a:ln/>
        </p:spPr>
      </p:sp>
      <p:sp>
        <p:nvSpPr>
          <p:cNvPr id="1901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B433BC-1394-40DD-998A-6EE3E08189CF}" type="slidenum">
              <a:rPr lang="en-US"/>
              <a:pPr/>
              <a:t>143</a:t>
            </a:fld>
            <a:endParaRPr lang="en-US"/>
          </a:p>
        </p:txBody>
      </p:sp>
      <p:sp>
        <p:nvSpPr>
          <p:cNvPr id="1856514" name="Rectangle 2"/>
          <p:cNvSpPr>
            <a:spLocks noGrp="1" noRot="1" noChangeAspect="1" noChangeArrowheads="1" noTextEdit="1"/>
          </p:cNvSpPr>
          <p:nvPr>
            <p:ph type="sldImg"/>
          </p:nvPr>
        </p:nvSpPr>
        <p:spPr>
          <a:ln/>
        </p:spPr>
      </p:sp>
      <p:sp>
        <p:nvSpPr>
          <p:cNvPr id="1856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FD6014-3389-4672-824A-BA88C6DD14F9}" type="slidenum">
              <a:rPr lang="en-US"/>
              <a:pPr/>
              <a:t>144</a:t>
            </a:fld>
            <a:endParaRPr lang="en-US"/>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6CA769-B980-4D52-8E86-64F9BD1594A7}" type="slidenum">
              <a:rPr lang="en-US"/>
              <a:pPr/>
              <a:t>145</a:t>
            </a:fld>
            <a:endParaRPr lang="en-US"/>
          </a:p>
        </p:txBody>
      </p:sp>
      <p:sp>
        <p:nvSpPr>
          <p:cNvPr id="570370" name="Rectangle 2"/>
          <p:cNvSpPr>
            <a:spLocks noGrp="1" noRot="1" noChangeAspect="1" noChangeArrowheads="1" noTextEdit="1"/>
          </p:cNvSpPr>
          <p:nvPr>
            <p:ph type="sldImg"/>
          </p:nvPr>
        </p:nvSpPr>
        <p:spPr>
          <a:ln/>
        </p:spPr>
      </p:sp>
      <p:sp>
        <p:nvSpPr>
          <p:cNvPr id="5703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9BBFA5-CA5B-4FBB-B986-515FB9F853EA}" type="slidenum">
              <a:rPr lang="en-US"/>
              <a:pPr/>
              <a:t>146</a:t>
            </a:fld>
            <a:endParaRPr lang="en-US"/>
          </a:p>
        </p:txBody>
      </p:sp>
      <p:sp>
        <p:nvSpPr>
          <p:cNvPr id="568322" name="Rectangle 2"/>
          <p:cNvSpPr>
            <a:spLocks noGrp="1" noRot="1" noChangeAspect="1" noChangeArrowheads="1" noTextEdit="1"/>
          </p:cNvSpPr>
          <p:nvPr>
            <p:ph type="sldImg"/>
          </p:nvPr>
        </p:nvSpPr>
        <p:spPr>
          <a:ln/>
        </p:spPr>
      </p:sp>
      <p:sp>
        <p:nvSpPr>
          <p:cNvPr id="5683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0031394-FA73-4C5B-B191-0EF3126E6A2C}" type="slidenum">
              <a:rPr lang="en-US"/>
              <a:pPr/>
              <a:t>147</a:t>
            </a:fld>
            <a:endParaRPr lang="en-US"/>
          </a:p>
        </p:txBody>
      </p:sp>
      <p:sp>
        <p:nvSpPr>
          <p:cNvPr id="564226" name="Rectangle 2"/>
          <p:cNvSpPr>
            <a:spLocks noGrp="1" noRot="1" noChangeAspect="1" noChangeArrowheads="1" noTextEdit="1"/>
          </p:cNvSpPr>
          <p:nvPr>
            <p:ph type="sldImg"/>
          </p:nvPr>
        </p:nvSpPr>
        <p:spPr>
          <a:ln/>
        </p:spPr>
      </p:sp>
      <p:sp>
        <p:nvSpPr>
          <p:cNvPr id="5642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4CBABF-49E3-4120-B573-24E84DD420B2}" type="slidenum">
              <a:rPr lang="en-US" smtClean="0"/>
              <a:pPr/>
              <a:t>31</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A0CF0C-58CB-41D9-A6E0-FF804E9B3811}" type="slidenum">
              <a:rPr lang="en-US"/>
              <a:pPr/>
              <a:t>153</a:t>
            </a:fld>
            <a:endParaRPr lang="en-US"/>
          </a:p>
        </p:txBody>
      </p:sp>
      <p:sp>
        <p:nvSpPr>
          <p:cNvPr id="572418" name="Rectangle 2"/>
          <p:cNvSpPr>
            <a:spLocks noGrp="1" noRot="1" noChangeAspect="1" noChangeArrowheads="1" noTextEdit="1"/>
          </p:cNvSpPr>
          <p:nvPr>
            <p:ph type="sldImg"/>
          </p:nvPr>
        </p:nvSpPr>
        <p:spPr>
          <a:ln/>
        </p:spPr>
      </p:sp>
      <p:sp>
        <p:nvSpPr>
          <p:cNvPr id="572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0AF892-8E4E-4D52-91F9-1BCE48CDB184}" type="slidenum">
              <a:rPr lang="en-US"/>
              <a:pPr/>
              <a:t>154</a:t>
            </a:fld>
            <a:endParaRPr lang="en-US"/>
          </a:p>
        </p:txBody>
      </p:sp>
      <p:sp>
        <p:nvSpPr>
          <p:cNvPr id="574466" name="Rectangle 2"/>
          <p:cNvSpPr>
            <a:spLocks noGrp="1" noRot="1" noChangeAspect="1" noChangeArrowheads="1" noTextEdit="1"/>
          </p:cNvSpPr>
          <p:nvPr>
            <p:ph type="sldImg"/>
          </p:nvPr>
        </p:nvSpPr>
        <p:spPr>
          <a:ln/>
        </p:spPr>
      </p:sp>
      <p:sp>
        <p:nvSpPr>
          <p:cNvPr id="5744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07DCD0-A7A8-4032-AAC5-2553085CF5F0}" type="slidenum">
              <a:rPr lang="en-US"/>
              <a:pPr/>
              <a:t>155</a:t>
            </a:fld>
            <a:endParaRPr lang="en-US"/>
          </a:p>
        </p:txBody>
      </p:sp>
      <p:sp>
        <p:nvSpPr>
          <p:cNvPr id="576514" name="Rectangle 2"/>
          <p:cNvSpPr>
            <a:spLocks noGrp="1" noRot="1" noChangeAspect="1" noChangeArrowheads="1" noTextEdit="1"/>
          </p:cNvSpPr>
          <p:nvPr>
            <p:ph type="sldImg"/>
          </p:nvPr>
        </p:nvSpPr>
        <p:spPr>
          <a:ln/>
        </p:spPr>
      </p:sp>
      <p:sp>
        <p:nvSpPr>
          <p:cNvPr id="576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CA4F85C-2150-4848-9887-17BB3071F478}" type="slidenum">
              <a:rPr lang="en-US"/>
              <a:pPr/>
              <a:t>156</a:t>
            </a:fld>
            <a:endParaRPr lang="en-US"/>
          </a:p>
        </p:txBody>
      </p:sp>
      <p:sp>
        <p:nvSpPr>
          <p:cNvPr id="1612802" name="Rectangle 2"/>
          <p:cNvSpPr>
            <a:spLocks noGrp="1" noRot="1" noChangeAspect="1" noChangeArrowheads="1" noTextEdit="1"/>
          </p:cNvSpPr>
          <p:nvPr>
            <p:ph type="sldImg"/>
          </p:nvPr>
        </p:nvSpPr>
        <p:spPr>
          <a:ln/>
        </p:spPr>
      </p:sp>
      <p:sp>
        <p:nvSpPr>
          <p:cNvPr id="161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4F2D5A-FC68-418C-9007-BA49A88CD89F}" type="slidenum">
              <a:rPr lang="en-US"/>
              <a:pPr/>
              <a:t>157</a:t>
            </a:fld>
            <a:endParaRPr lang="en-US"/>
          </a:p>
        </p:txBody>
      </p:sp>
      <p:sp>
        <p:nvSpPr>
          <p:cNvPr id="1910786" name="Rectangle 2"/>
          <p:cNvSpPr>
            <a:spLocks noGrp="1" noRot="1" noChangeAspect="1" noChangeArrowheads="1" noTextEdit="1"/>
          </p:cNvSpPr>
          <p:nvPr>
            <p:ph type="sldImg"/>
          </p:nvPr>
        </p:nvSpPr>
        <p:spPr>
          <a:ln/>
        </p:spPr>
      </p:sp>
      <p:sp>
        <p:nvSpPr>
          <p:cNvPr id="1910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7EAB9-9660-49ED-9CB6-1C0072C54DF9}" type="slidenum">
              <a:rPr lang="en-US"/>
              <a:pPr/>
              <a:t>158</a:t>
            </a:fld>
            <a:endParaRPr lang="en-US"/>
          </a:p>
        </p:txBody>
      </p:sp>
      <p:sp>
        <p:nvSpPr>
          <p:cNvPr id="914434" name="Rectangle 2"/>
          <p:cNvSpPr>
            <a:spLocks noGrp="1" noRot="1" noChangeAspect="1" noChangeArrowheads="1" noTextEdit="1"/>
          </p:cNvSpPr>
          <p:nvPr>
            <p:ph type="sldImg"/>
          </p:nvPr>
        </p:nvSpPr>
        <p:spPr>
          <a:ln/>
        </p:spPr>
      </p:sp>
      <p:sp>
        <p:nvSpPr>
          <p:cNvPr id="91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4A81DE-FF4D-46DA-B0B2-4C3D4646DA1A}" type="slidenum">
              <a:rPr lang="en-US"/>
              <a:pPr/>
              <a:t>159</a:t>
            </a:fld>
            <a:endParaRPr lang="en-US"/>
          </a:p>
        </p:txBody>
      </p:sp>
      <p:sp>
        <p:nvSpPr>
          <p:cNvPr id="915458" name="Rectangle 2"/>
          <p:cNvSpPr>
            <a:spLocks noGrp="1" noRot="1" noChangeAspect="1" noChangeArrowheads="1" noTextEdit="1"/>
          </p:cNvSpPr>
          <p:nvPr>
            <p:ph type="sldImg"/>
          </p:nvPr>
        </p:nvSpPr>
        <p:spPr>
          <a:ln/>
        </p:spPr>
      </p:sp>
      <p:sp>
        <p:nvSpPr>
          <p:cNvPr id="9154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323DEE-F941-4320-BCEB-4D47E0D802D8}" type="slidenum">
              <a:rPr lang="en-US"/>
              <a:pPr/>
              <a:t>161</a:t>
            </a:fld>
            <a:endParaRPr lang="en-US"/>
          </a:p>
        </p:txBody>
      </p:sp>
      <p:sp>
        <p:nvSpPr>
          <p:cNvPr id="582658" name="Rectangle 2"/>
          <p:cNvSpPr>
            <a:spLocks noGrp="1" noRot="1" noChangeAspect="1" noChangeArrowheads="1" noTextEdit="1"/>
          </p:cNvSpPr>
          <p:nvPr>
            <p:ph type="sldImg"/>
          </p:nvPr>
        </p:nvSpPr>
        <p:spPr>
          <a:ln/>
        </p:spPr>
      </p:sp>
      <p:sp>
        <p:nvSpPr>
          <p:cNvPr id="582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34CBABF-49E3-4120-B573-24E84DD420B2}" type="slidenum">
              <a:rPr lang="en-US" smtClean="0"/>
              <a:pPr/>
              <a:t>162</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EAB552-080A-4B92-A18D-EF497397F8B3}" type="slidenum">
              <a:rPr lang="en-US"/>
              <a:pPr/>
              <a:t>163</a:t>
            </a:fld>
            <a:endParaRPr lang="en-US"/>
          </a:p>
        </p:txBody>
      </p:sp>
      <p:sp>
        <p:nvSpPr>
          <p:cNvPr id="586754" name="Rectangle 2"/>
          <p:cNvSpPr>
            <a:spLocks noGrp="1" noRot="1" noChangeAspect="1" noChangeArrowheads="1" noTextEdit="1"/>
          </p:cNvSpPr>
          <p:nvPr>
            <p:ph type="sldImg"/>
          </p:nvPr>
        </p:nvSpPr>
        <p:spPr>
          <a:ln/>
        </p:spPr>
      </p:sp>
      <p:sp>
        <p:nvSpPr>
          <p:cNvPr id="5867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E9AEC0-67FE-4324-B62B-8747725E8751}" type="slidenum">
              <a:rPr lang="en-US"/>
              <a:pPr/>
              <a:t>37</a:t>
            </a:fld>
            <a:endParaRPr lang="en-US"/>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8A525-3058-45C2-A2F5-689AB0A2CE14}" type="slidenum">
              <a:rPr lang="en-US"/>
              <a:pPr/>
              <a:t>175</a:t>
            </a:fld>
            <a:endParaRPr 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CE30EA-5EBA-4049-B510-44A9092AEEB0}" type="slidenum">
              <a:rPr lang="en-US"/>
              <a:pPr/>
              <a:t>178</a:t>
            </a:fld>
            <a:endParaRPr lang="en-US"/>
          </a:p>
        </p:txBody>
      </p:sp>
      <p:sp>
        <p:nvSpPr>
          <p:cNvPr id="590850" name="Rectangle 2"/>
          <p:cNvSpPr>
            <a:spLocks noGrp="1" noRot="1" noChangeAspect="1" noChangeArrowheads="1" noTextEdit="1"/>
          </p:cNvSpPr>
          <p:nvPr>
            <p:ph type="sldImg"/>
          </p:nvPr>
        </p:nvSpPr>
        <p:spPr>
          <a:ln/>
        </p:spPr>
      </p:sp>
      <p:sp>
        <p:nvSpPr>
          <p:cNvPr id="590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B9352C-76B8-423B-A55B-3ADCAD786049}" type="slidenum">
              <a:rPr lang="en-US"/>
              <a:pPr/>
              <a:t>179</a:t>
            </a:fld>
            <a:endParaRPr lang="en-US"/>
          </a:p>
        </p:txBody>
      </p:sp>
      <p:sp>
        <p:nvSpPr>
          <p:cNvPr id="594946" name="Rectangle 2"/>
          <p:cNvSpPr>
            <a:spLocks noGrp="1" noRot="1" noChangeAspect="1" noChangeArrowheads="1" noTextEdit="1"/>
          </p:cNvSpPr>
          <p:nvPr>
            <p:ph type="sldImg"/>
          </p:nvPr>
        </p:nvSpPr>
        <p:spPr>
          <a:ln/>
        </p:spPr>
      </p:sp>
      <p:sp>
        <p:nvSpPr>
          <p:cNvPr id="5949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5AB315-DFDF-4457-915F-5FEE9421F139}" type="slidenum">
              <a:rPr lang="en-US"/>
              <a:pPr/>
              <a:t>180</a:t>
            </a:fld>
            <a:endParaRPr lang="en-US"/>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673A5A-3397-4051-B127-DC84EFE86E59}" type="slidenum">
              <a:rPr lang="en-US"/>
              <a:pPr/>
              <a:t>181</a:t>
            </a:fld>
            <a:endParaRPr lang="en-US"/>
          </a:p>
        </p:txBody>
      </p:sp>
      <p:sp>
        <p:nvSpPr>
          <p:cNvPr id="599042" name="Rectangle 2"/>
          <p:cNvSpPr>
            <a:spLocks noGrp="1" noRot="1" noChangeAspect="1" noChangeArrowheads="1" noTextEdit="1"/>
          </p:cNvSpPr>
          <p:nvPr>
            <p:ph type="sldImg"/>
          </p:nvPr>
        </p:nvSpPr>
        <p:spPr>
          <a:ln/>
        </p:spPr>
      </p:sp>
      <p:sp>
        <p:nvSpPr>
          <p:cNvPr id="599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20776D-45EB-4EF0-A08D-75E6127BC6B6}" type="slidenum">
              <a:rPr lang="en-US"/>
              <a:pPr/>
              <a:t>182</a:t>
            </a:fld>
            <a:endParaRPr lang="en-US"/>
          </a:p>
        </p:txBody>
      </p:sp>
      <p:sp>
        <p:nvSpPr>
          <p:cNvPr id="708610" name="Rectangle 2"/>
          <p:cNvSpPr>
            <a:spLocks noGrp="1" noRot="1" noChangeAspect="1" noChangeArrowheads="1" noTextEdit="1"/>
          </p:cNvSpPr>
          <p:nvPr>
            <p:ph type="sldImg"/>
          </p:nvPr>
        </p:nvSpPr>
        <p:spPr>
          <a:ln/>
        </p:spPr>
      </p:sp>
      <p:sp>
        <p:nvSpPr>
          <p:cNvPr id="708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511AC6-914A-473A-8CAF-BC6AB5EBC8FB}" type="slidenum">
              <a:rPr lang="en-US"/>
              <a:pPr/>
              <a:t>184</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C76A45-04CE-4E04-8F9D-C99E861BBB2B}" type="slidenum">
              <a:rPr lang="en-US"/>
              <a:pPr/>
              <a:t>38</a:t>
            </a:fld>
            <a:endParaRPr lang="en-US"/>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A7377F-CD6D-4E68-A334-97D427253503}" type="slidenum">
              <a:rPr lang="en-US"/>
              <a:pPr/>
              <a:t>39</a:t>
            </a:fld>
            <a:endParaRPr lang="en-US"/>
          </a:p>
        </p:txBody>
      </p:sp>
      <p:sp>
        <p:nvSpPr>
          <p:cNvPr id="624642" name="Rectangle 2"/>
          <p:cNvSpPr>
            <a:spLocks noGrp="1" noRot="1" noChangeAspect="1" noChangeArrowheads="1" noTextEdit="1"/>
          </p:cNvSpPr>
          <p:nvPr>
            <p:ph type="sldImg"/>
          </p:nvPr>
        </p:nvSpPr>
        <p:spPr>
          <a:ln/>
        </p:spPr>
      </p:sp>
      <p:sp>
        <p:nvSpPr>
          <p:cNvPr id="624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73586C-D437-4078-A0F7-7E4B19F315A9}" type="slidenum">
              <a:rPr lang="en-US"/>
              <a:pPr/>
              <a:t>40</a:t>
            </a:fld>
            <a:endParaRPr lang="en-US"/>
          </a:p>
        </p:txBody>
      </p:sp>
      <p:sp>
        <p:nvSpPr>
          <p:cNvPr id="620546" name="Rectangle 2"/>
          <p:cNvSpPr>
            <a:spLocks noGrp="1" noRot="1" noChangeAspect="1" noChangeArrowheads="1" noTextEdit="1"/>
          </p:cNvSpPr>
          <p:nvPr>
            <p:ph type="sldImg"/>
          </p:nvPr>
        </p:nvSpPr>
        <p:spPr>
          <a:ln/>
        </p:spPr>
      </p:sp>
      <p:sp>
        <p:nvSpPr>
          <p:cNvPr id="6205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760FE46-034E-45DF-8E5B-777970BF8C63}" type="slidenum">
              <a:rPr lang="en-US" smtClean="0"/>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760FE46-034E-45DF-8E5B-777970BF8C63}" type="slidenum">
              <a:rPr lang="en-US" smtClean="0"/>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r>
              <a:rPr lang="en-US" smtClean="0"/>
              <a:t>Click icon to add media</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E06136-11A8-4DB1-916F-08FF3F0C340F}" type="slidenum">
              <a:rPr lang="en-US" smtClean="0"/>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4D24F74-1675-4F01-9C20-E622F2C53CC7}" type="slidenum">
              <a:rPr lang="en-US" smtClean="0"/>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r>
              <a:rPr lang="en-US" smtClean="0"/>
              <a:t>Click icon to add media</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E06136-11A8-4DB1-916F-08FF3F0C340F}" type="slidenum">
              <a:rPr lang="en-US" smtClean="0"/>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4D24F74-1675-4F01-9C20-E622F2C53CC7}" type="slidenum">
              <a:rPr lang="en-US" smtClean="0"/>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760FE46-034E-45DF-8E5B-777970BF8C63}" type="slidenum">
              <a:rPr lang="en-US" smtClean="0"/>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r>
              <a:rPr lang="en-US" smtClean="0"/>
              <a:t>Click icon to add media</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E06136-11A8-4DB1-916F-08FF3F0C340F}"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4D24F74-1675-4F01-9C20-E622F2C53CC7}" type="slidenum">
              <a:rPr lang="en-US" smtClean="0"/>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760FE46-034E-45DF-8E5B-777970BF8C63}"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r>
              <a:rPr lang="en-US" smtClean="0"/>
              <a:t>Click icon to add media</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E06136-11A8-4DB1-916F-08FF3F0C340F}"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4D24F74-1675-4F01-9C20-E622F2C53CC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760FE46-034E-45DF-8E5B-777970BF8C63}"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r>
              <a:rPr lang="en-US" smtClean="0"/>
              <a:t>Click icon to add media</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E06136-11A8-4DB1-916F-08FF3F0C340F}" type="slidenum">
              <a:rPr lang="en-US" smtClean="0"/>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4D24F74-1675-4F01-9C20-E622F2C53CC7}"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1760FE46-034E-45DF-8E5B-777970BF8C63}"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B4D24F74-1675-4F01-9C20-E622F2C53CC7}"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r>
              <a:rPr lang="en-US" smtClean="0"/>
              <a:t>Click icon to add media</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87E06136-11A8-4DB1-916F-08FF3F0C340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3020B6-F4B7-4849-BC15-0192E6AAF7C3}" type="datetimeFigureOut">
              <a:rPr lang="en-US" smtClean="0"/>
              <a:pPr/>
              <a:t>9/6/2011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3020B6-F4B7-4849-BC15-0192E6AAF7C3}" type="datetimeFigureOut">
              <a:rPr lang="en-US" smtClean="0"/>
              <a:pPr/>
              <a:t>9/6/2011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020B6-F4B7-4849-BC15-0192E6AAF7C3}" type="datetimeFigureOut">
              <a:rPr lang="en-US" smtClean="0"/>
              <a:pPr/>
              <a:t>9/6/2011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3020B6-F4B7-4849-BC15-0192E6AAF7C3}" type="datetimeFigureOut">
              <a:rPr lang="en-US" smtClean="0"/>
              <a:pPr/>
              <a:t>9/6/2011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3020B6-F4B7-4849-BC15-0192E6AAF7C3}" type="datetimeFigureOut">
              <a:rPr lang="en-US" smtClean="0"/>
              <a:pPr/>
              <a:t>9/6/2011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028529-F598-482D-9D36-63F6B585C68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6" Type="http://schemas.openxmlformats.org/officeDocument/2006/relationships/image" Target="../media/image1.jpeg"/><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theme" Target="../theme/theme10.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1.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6" Type="http://schemas.openxmlformats.org/officeDocument/2006/relationships/image" Target="../media/image1.jpeg"/><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theme" Target="../theme/theme12.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jpe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6" Type="http://schemas.openxmlformats.org/officeDocument/2006/relationships/image" Target="../media/image1.jpe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image" Target="../media/image1.jpe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theme" Target="../theme/theme7.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9.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FF3399"/>
            </a:gs>
            <a:gs pos="25000">
              <a:srgbClr val="FF6633"/>
            </a:gs>
            <a:gs pos="50000">
              <a:srgbClr val="FFFF00"/>
            </a:gs>
            <a:gs pos="75000">
              <a:srgbClr val="01A78F"/>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 id="2147483866" r:id="rId13"/>
    <p:sldLayoutId id="214748386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FF3399"/>
            </a:gs>
            <a:gs pos="25000">
              <a:srgbClr val="FF6633"/>
            </a:gs>
            <a:gs pos="50000">
              <a:srgbClr val="FFFF00"/>
            </a:gs>
            <a:gs pos="75000">
              <a:srgbClr val="01A78F"/>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FF3399"/>
            </a:gs>
            <a:gs pos="25000">
              <a:srgbClr val="FF6633"/>
            </a:gs>
            <a:gs pos="50000">
              <a:srgbClr val="FFFF00"/>
            </a:gs>
            <a:gs pos="75000">
              <a:srgbClr val="01A78F"/>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FF3399"/>
            </a:gs>
            <a:gs pos="25000">
              <a:srgbClr val="FF6633"/>
            </a:gs>
            <a:gs pos="50000">
              <a:srgbClr val="FFFF00"/>
            </a:gs>
            <a:gs pos="75000">
              <a:srgbClr val="01A78F"/>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FF3399"/>
            </a:gs>
            <a:gs pos="25000">
              <a:srgbClr val="FF6633"/>
            </a:gs>
            <a:gs pos="50000">
              <a:srgbClr val="FFFF00"/>
            </a:gs>
            <a:gs pos="75000">
              <a:srgbClr val="01A78F"/>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6"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800" r:id="rId13"/>
    <p:sldLayoutId id="214748381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FF3399"/>
            </a:gs>
            <a:gs pos="25000">
              <a:srgbClr val="FF6633"/>
            </a:gs>
            <a:gs pos="50000">
              <a:srgbClr val="FFFF00"/>
            </a:gs>
            <a:gs pos="75000">
              <a:srgbClr val="01A78F"/>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FF3399"/>
            </a:gs>
            <a:gs pos="25000">
              <a:srgbClr val="FF6633"/>
            </a:gs>
            <a:gs pos="50000">
              <a:srgbClr val="FFFF00"/>
            </a:gs>
            <a:gs pos="75000">
              <a:srgbClr val="01A78F"/>
            </a:gs>
            <a:gs pos="100000">
              <a:srgbClr val="3366FF"/>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020B6-F4B7-4849-BC15-0192E6AAF7C3}" type="datetimeFigureOut">
              <a:rPr lang="en-US" smtClean="0"/>
              <a:pPr/>
              <a:t>9/6/2011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28529-F598-482D-9D36-63F6B585C68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7.xml"/></Relationships>
</file>

<file path=ppt/slides/_rels/slide10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81.xml"/></Relationships>
</file>

<file path=ppt/slides/_rels/slide101.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8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6.xml"/><Relationship Id="rId1" Type="http://schemas.openxmlformats.org/officeDocument/2006/relationships/slideLayout" Target="../slideLayouts/slideLayout77.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7.xml"/><Relationship Id="rId1" Type="http://schemas.openxmlformats.org/officeDocument/2006/relationships/slideLayout" Target="../slideLayouts/slideLayout77.xml"/><Relationship Id="rId4" Type="http://schemas.openxmlformats.org/officeDocument/2006/relationships/comments" Target="../comments/comment6.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8.xml"/><Relationship Id="rId1" Type="http://schemas.openxmlformats.org/officeDocument/2006/relationships/slideLayout" Target="../slideLayouts/slideLayout77.xml"/></Relationships>
</file>

<file path=ppt/slides/_rels/slide105.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9.xml"/><Relationship Id="rId1" Type="http://schemas.openxmlformats.org/officeDocument/2006/relationships/slideLayout" Target="../slideLayouts/slideLayout77.xml"/></Relationships>
</file>

<file path=ppt/slides/_rels/slide10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0.xml"/><Relationship Id="rId1" Type="http://schemas.openxmlformats.org/officeDocument/2006/relationships/slideLayout" Target="../slideLayouts/slideLayout7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1.xml"/><Relationship Id="rId1" Type="http://schemas.openxmlformats.org/officeDocument/2006/relationships/slideLayout" Target="../slideLayouts/slideLayout7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2.xml"/><Relationship Id="rId1" Type="http://schemas.openxmlformats.org/officeDocument/2006/relationships/slideLayout" Target="../slideLayouts/slideLayout77.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3.xml"/><Relationship Id="rId1" Type="http://schemas.openxmlformats.org/officeDocument/2006/relationships/slideLayout" Target="../slideLayouts/slideLayout77.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q5C710lnPfQ" TargetMode="External"/><Relationship Id="rId2" Type="http://schemas.openxmlformats.org/officeDocument/2006/relationships/image" Target="../media/image14.jpeg"/><Relationship Id="rId1" Type="http://schemas.openxmlformats.org/officeDocument/2006/relationships/slideLayout" Target="../slideLayouts/slideLayout77.xml"/><Relationship Id="rId4" Type="http://schemas.openxmlformats.org/officeDocument/2006/relationships/hyperlink" Target="http://www.youtube.com/watch?v=CDgF-A_kGVg&amp;feature=related"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4.xml"/><Relationship Id="rId1" Type="http://schemas.openxmlformats.org/officeDocument/2006/relationships/slideLayout" Target="../slideLayouts/slideLayout77.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5.xml"/><Relationship Id="rId1" Type="http://schemas.openxmlformats.org/officeDocument/2006/relationships/slideLayout" Target="../slideLayouts/slideLayout77.xml"/></Relationships>
</file>

<file path=ppt/slides/_rels/slide11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7.xml"/></Relationships>
</file>

<file path=ppt/slides/_rels/slide11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26.xml"/><Relationship Id="rId1" Type="http://schemas.openxmlformats.org/officeDocument/2006/relationships/slideLayout" Target="../slideLayouts/slideLayout77.xml"/></Relationships>
</file>

<file path=ppt/slides/_rels/slide114.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127.jpeg"/><Relationship Id="rId1" Type="http://schemas.openxmlformats.org/officeDocument/2006/relationships/slideLayout" Target="../slideLayouts/slideLayout77.xml"/></Relationships>
</file>

<file path=ppt/slides/_rels/slide11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77.xml"/></Relationships>
</file>

<file path=ppt/slides/_rels/slide116.xml.rels><?xml version="1.0" encoding="UTF-8" standalone="yes"?>
<Relationships xmlns="http://schemas.openxmlformats.org/package/2006/relationships"><Relationship Id="rId8" Type="http://schemas.openxmlformats.org/officeDocument/2006/relationships/image" Target="../media/image134.jpeg"/><Relationship Id="rId3" Type="http://schemas.openxmlformats.org/officeDocument/2006/relationships/image" Target="../media/image129.png"/><Relationship Id="rId7" Type="http://schemas.openxmlformats.org/officeDocument/2006/relationships/image" Target="../media/image133.jpeg"/><Relationship Id="rId2" Type="http://schemas.openxmlformats.org/officeDocument/2006/relationships/notesSlide" Target="../notesSlides/notesSlide27.xml"/><Relationship Id="rId1" Type="http://schemas.openxmlformats.org/officeDocument/2006/relationships/slideLayout" Target="../slideLayouts/slideLayout77.xml"/><Relationship Id="rId6" Type="http://schemas.openxmlformats.org/officeDocument/2006/relationships/image" Target="../media/image132.jpeg"/><Relationship Id="rId5" Type="http://schemas.openxmlformats.org/officeDocument/2006/relationships/image" Target="../media/image131.jpeg"/><Relationship Id="rId10" Type="http://schemas.openxmlformats.org/officeDocument/2006/relationships/image" Target="../media/image136.jpeg"/><Relationship Id="rId4" Type="http://schemas.openxmlformats.org/officeDocument/2006/relationships/image" Target="../media/image130.jpeg"/><Relationship Id="rId9" Type="http://schemas.openxmlformats.org/officeDocument/2006/relationships/image" Target="../media/image135.jpeg"/></Relationships>
</file>

<file path=ppt/slides/_rels/slide11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0.xml"/></Relationships>
</file>

<file path=ppt/slides/_rels/slide11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teachers.web.cern.ch/teachers/archiv/HST2002/Bubblech/mbitu/positron_mass.htm" TargetMode="External"/><Relationship Id="rId1" Type="http://schemas.openxmlformats.org/officeDocument/2006/relationships/slideLayout" Target="../slideLayouts/slideLayout70.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jpeg"/></Relationships>
</file>

<file path=ppt/slides/_rels/slide11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7.xml"/><Relationship Id="rId4" Type="http://schemas.openxmlformats.org/officeDocument/2006/relationships/image" Target="../media/image17.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8.xml"/><Relationship Id="rId1" Type="http://schemas.openxmlformats.org/officeDocument/2006/relationships/slideLayout" Target="../slideLayouts/slideLayout113.xml"/></Relationships>
</file>

<file path=ppt/slides/_rels/slide12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9.xml"/><Relationship Id="rId1" Type="http://schemas.openxmlformats.org/officeDocument/2006/relationships/slideLayout" Target="../slideLayouts/slideLayout113.xml"/></Relationships>
</file>

<file path=ppt/slides/_rels/slide122.xml.rels><?xml version="1.0" encoding="UTF-8" standalone="yes"?>
<Relationships xmlns="http://schemas.openxmlformats.org/package/2006/relationships"><Relationship Id="rId3" Type="http://schemas.openxmlformats.org/officeDocument/2006/relationships/comments" Target="../comments/comment8.xml"/><Relationship Id="rId2" Type="http://schemas.openxmlformats.org/officeDocument/2006/relationships/image" Target="../media/image145.png"/><Relationship Id="rId1" Type="http://schemas.openxmlformats.org/officeDocument/2006/relationships/slideLayout" Target="../slideLayouts/slideLayout1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18.xml"/><Relationship Id="rId4" Type="http://schemas.openxmlformats.org/officeDocument/2006/relationships/image" Target="../media/image148.jpeg"/></Relationships>
</file>

<file path=ppt/slides/_rels/slide12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0.xml"/><Relationship Id="rId1" Type="http://schemas.openxmlformats.org/officeDocument/2006/relationships/slideLayout" Target="../slideLayouts/slideLayout77.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2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32.xml"/><Relationship Id="rId1" Type="http://schemas.openxmlformats.org/officeDocument/2006/relationships/slideLayout" Target="../slideLayouts/slideLayout77.xml"/><Relationship Id="rId5" Type="http://schemas.openxmlformats.org/officeDocument/2006/relationships/image" Target="../media/image153.jpeg"/><Relationship Id="rId4" Type="http://schemas.openxmlformats.org/officeDocument/2006/relationships/image" Target="../media/image152.png"/></Relationships>
</file>

<file path=ppt/slides/_rels/slide127.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8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82.xml"/></Relationships>
</file>

<file path=ppt/slides/_rels/slide12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3.xml"/><Relationship Id="rId1" Type="http://schemas.openxmlformats.org/officeDocument/2006/relationships/slideLayout" Target="../slideLayouts/slideLayout77.xml"/><Relationship Id="rId4" Type="http://schemas.openxmlformats.org/officeDocument/2006/relationships/image" Target="../media/image157.png"/></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7.xml"/></Relationships>
</file>

<file path=ppt/slides/_rels/slide130.xml.rels><?xml version="1.0" encoding="UTF-8" standalone="yes"?>
<Relationships xmlns="http://schemas.openxmlformats.org/package/2006/relationships"><Relationship Id="rId3" Type="http://schemas.openxmlformats.org/officeDocument/2006/relationships/image" Target="../media/image158.wmf"/><Relationship Id="rId2" Type="http://schemas.openxmlformats.org/officeDocument/2006/relationships/notesSlide" Target="../notesSlides/notesSlide34.xml"/><Relationship Id="rId1" Type="http://schemas.openxmlformats.org/officeDocument/2006/relationships/slideLayout" Target="../slideLayouts/slideLayout77.xml"/></Relationships>
</file>

<file path=ppt/slides/_rels/slide13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5.xml"/><Relationship Id="rId1" Type="http://schemas.openxmlformats.org/officeDocument/2006/relationships/slideLayout" Target="../slideLayouts/slideLayout77.xml"/></Relationships>
</file>

<file path=ppt/slides/_rels/slide13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7.xml"/><Relationship Id="rId5" Type="http://schemas.openxmlformats.org/officeDocument/2006/relationships/image" Target="../media/image163.png"/><Relationship Id="rId4" Type="http://schemas.openxmlformats.org/officeDocument/2006/relationships/image" Target="../media/image162.png"/></Relationships>
</file>

<file path=ppt/slides/_rels/slide133.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36.xml"/><Relationship Id="rId1" Type="http://schemas.openxmlformats.org/officeDocument/2006/relationships/slideLayout" Target="../slideLayouts/slideLayout77.xml"/><Relationship Id="rId4" Type="http://schemas.openxmlformats.org/officeDocument/2006/relationships/image" Target="../media/image165.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7.xml"/></Relationships>
</file>

<file path=ppt/slides/_rels/slide13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8.xml"/><Relationship Id="rId1" Type="http://schemas.openxmlformats.org/officeDocument/2006/relationships/slideLayout" Target="../slideLayouts/slideLayout77.xml"/><Relationship Id="rId4" Type="http://schemas.openxmlformats.org/officeDocument/2006/relationships/image" Target="../media/image167.jpeg"/></Relationships>
</file>

<file path=ppt/slides/_rels/slide13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39.xml"/><Relationship Id="rId1" Type="http://schemas.openxmlformats.org/officeDocument/2006/relationships/slideLayout" Target="../slideLayouts/slideLayout77.xml"/><Relationship Id="rId4" Type="http://schemas.openxmlformats.org/officeDocument/2006/relationships/image" Target="../media/image169.jpeg"/></Relationships>
</file>

<file path=ppt/slides/_rels/slide137.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40.xml"/><Relationship Id="rId1" Type="http://schemas.openxmlformats.org/officeDocument/2006/relationships/slideLayout" Target="../slideLayouts/slideLayout77.xml"/><Relationship Id="rId4" Type="http://schemas.openxmlformats.org/officeDocument/2006/relationships/image" Target="../media/image171.jpeg"/></Relationships>
</file>

<file path=ppt/slides/_rels/slide13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41.xml"/><Relationship Id="rId1" Type="http://schemas.openxmlformats.org/officeDocument/2006/relationships/slideLayout" Target="../slideLayouts/slideLayout77.xml"/></Relationships>
</file>

<file path=ppt/slides/_rels/slide13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42.xml"/><Relationship Id="rId1" Type="http://schemas.openxmlformats.org/officeDocument/2006/relationships/slideLayout" Target="../slideLayouts/slideLayout77.xml"/></Relationships>
</file>

<file path=ppt/slides/_rels/slide14.xml.rels><?xml version="1.0" encoding="UTF-8" standalone="yes"?>
<Relationships xmlns="http://schemas.openxmlformats.org/package/2006/relationships"><Relationship Id="rId3" Type="http://schemas.openxmlformats.org/officeDocument/2006/relationships/hyperlink" Target="http://math.ucr.edu/home/baez/no-new-einstein.pdf" TargetMode="External"/><Relationship Id="rId2" Type="http://schemas.openxmlformats.org/officeDocument/2006/relationships/image" Target="../media/image19.jpeg"/><Relationship Id="rId1" Type="http://schemas.openxmlformats.org/officeDocument/2006/relationships/slideLayout" Target="../slideLayouts/slideLayout77.xml"/><Relationship Id="rId5" Type="http://schemas.openxmlformats.org/officeDocument/2006/relationships/image" Target="../media/image21.jpeg"/><Relationship Id="rId4" Type="http://schemas.openxmlformats.org/officeDocument/2006/relationships/image" Target="../media/image20.jpeg"/></Relationships>
</file>

<file path=ppt/slides/_rels/slide14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7.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7.xml"/><Relationship Id="rId1" Type="http://schemas.openxmlformats.org/officeDocument/2006/relationships/vmlDrawing" Target="../drawings/vmlDrawing2.vml"/><Relationship Id="rId4" Type="http://schemas.openxmlformats.org/officeDocument/2006/relationships/oleObject" Target="../embeddings/Microsoft_Office_Excel_97-2003_Worksheet1.xls"/></Relationships>
</file>

<file path=ppt/slides/_rels/slide14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44.xml"/><Relationship Id="rId1" Type="http://schemas.openxmlformats.org/officeDocument/2006/relationships/slideLayout" Target="../slideLayouts/slideLayout77.xml"/><Relationship Id="rId4" Type="http://schemas.openxmlformats.org/officeDocument/2006/relationships/image" Target="../media/image177.jpeg"/></Relationships>
</file>

<file path=ppt/slides/_rels/slide143.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45.xml"/><Relationship Id="rId1" Type="http://schemas.openxmlformats.org/officeDocument/2006/relationships/slideLayout" Target="../slideLayouts/slideLayout77.xml"/><Relationship Id="rId4" Type="http://schemas.openxmlformats.org/officeDocument/2006/relationships/hyperlink" Target="http://th.physik.uni-frankfurt.de/~jr/physstamps.html"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6.xml"/><Relationship Id="rId1" Type="http://schemas.openxmlformats.org/officeDocument/2006/relationships/slideLayout" Target="../slideLayouts/slideLayout77.xml"/><Relationship Id="rId5" Type="http://schemas.openxmlformats.org/officeDocument/2006/relationships/comments" Target="../comments/comment9.xml"/><Relationship Id="rId4" Type="http://schemas.openxmlformats.org/officeDocument/2006/relationships/image" Target="../media/image180.jpeg"/></Relationships>
</file>

<file path=ppt/slides/_rels/slide14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7.xml"/><Relationship Id="rId1" Type="http://schemas.openxmlformats.org/officeDocument/2006/relationships/slideLayout" Target="../slideLayouts/slideLayout77.xml"/></Relationships>
</file>

<file path=ppt/slides/_rels/slide14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48.xml"/><Relationship Id="rId1" Type="http://schemas.openxmlformats.org/officeDocument/2006/relationships/slideLayout" Target="../slideLayouts/slideLayout77.xml"/></Relationships>
</file>

<file path=ppt/slides/_rels/slide14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49.xml"/><Relationship Id="rId1" Type="http://schemas.openxmlformats.org/officeDocument/2006/relationships/slideLayout" Target="../slideLayouts/slideLayout77.xml"/><Relationship Id="rId6" Type="http://schemas.openxmlformats.org/officeDocument/2006/relationships/comments" Target="../comments/comment10.xml"/><Relationship Id="rId5" Type="http://schemas.openxmlformats.org/officeDocument/2006/relationships/hyperlink" Target="http://www.youtube.com/watch?v=ygtX2miwU5I" TargetMode="External"/><Relationship Id="rId4" Type="http://schemas.openxmlformats.org/officeDocument/2006/relationships/image" Target="../media/image184.jpeg"/></Relationships>
</file>

<file path=ppt/slides/_rels/slide148.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7.xml"/></Relationships>
</file>

<file path=ppt/slides/_rels/slide149.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77.xml"/></Relationships>
</file>

<file path=ppt/slides/_rels/slide15.xml.rels><?xml version="1.0" encoding="UTF-8" standalone="yes"?>
<Relationships xmlns="http://schemas.openxmlformats.org/package/2006/relationships"><Relationship Id="rId3" Type="http://schemas.openxmlformats.org/officeDocument/2006/relationships/hyperlink" Target="http://www.ncbi.nlm.nih.gov/pmc/articles/PMC2633809/" TargetMode="External"/><Relationship Id="rId2" Type="http://schemas.openxmlformats.org/officeDocument/2006/relationships/image" Target="../media/image22.png"/><Relationship Id="rId1" Type="http://schemas.openxmlformats.org/officeDocument/2006/relationships/slideLayout" Target="../slideLayouts/slideLayout77.xml"/></Relationships>
</file>

<file path=ppt/slides/_rels/slide150.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7.xml"/></Relationships>
</file>

<file path=ppt/slides/_rels/slide151.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7.xml"/></Relationships>
</file>

<file path=ppt/slides/_rels/slide15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image" Target="../media/image189.png"/><Relationship Id="rId1" Type="http://schemas.openxmlformats.org/officeDocument/2006/relationships/slideLayout" Target="../slideLayouts/slideLayout77.xml"/><Relationship Id="rId4" Type="http://schemas.openxmlformats.org/officeDocument/2006/relationships/image" Target="../media/image191.jpeg"/></Relationships>
</file>

<file path=ppt/slides/_rels/slide153.xml.rels><?xml version="1.0" encoding="UTF-8" standalone="yes"?>
<Relationships xmlns="http://schemas.openxmlformats.org/package/2006/relationships"><Relationship Id="rId3" Type="http://schemas.openxmlformats.org/officeDocument/2006/relationships/hyperlink" Target="http://upload.wikimedia.org/wikipedia/commons/f/ff/BlackbodySpectrum_loglog_150dpi_en.png" TargetMode="External"/><Relationship Id="rId2" Type="http://schemas.openxmlformats.org/officeDocument/2006/relationships/notesSlide" Target="../notesSlides/notesSlide50.xml"/><Relationship Id="rId1" Type="http://schemas.openxmlformats.org/officeDocument/2006/relationships/slideLayout" Target="../slideLayouts/slideLayout77.xml"/><Relationship Id="rId5" Type="http://schemas.openxmlformats.org/officeDocument/2006/relationships/comments" Target="../comments/comment11.xml"/><Relationship Id="rId4" Type="http://schemas.openxmlformats.org/officeDocument/2006/relationships/image" Target="../media/image192.png"/></Relationships>
</file>

<file path=ppt/slides/_rels/slide154.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51.xml"/><Relationship Id="rId1" Type="http://schemas.openxmlformats.org/officeDocument/2006/relationships/slideLayout" Target="../slideLayouts/slideLayout77.xml"/></Relationships>
</file>

<file path=ppt/slides/_rels/slide155.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52.xml"/><Relationship Id="rId1" Type="http://schemas.openxmlformats.org/officeDocument/2006/relationships/slideLayout" Target="../slideLayouts/slideLayout77.xml"/><Relationship Id="rId5" Type="http://schemas.openxmlformats.org/officeDocument/2006/relationships/image" Target="../media/image196.jpeg"/><Relationship Id="rId4" Type="http://schemas.openxmlformats.org/officeDocument/2006/relationships/image" Target="../media/image195.jpeg"/></Relationships>
</file>

<file path=ppt/slides/_rels/slide156.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53.xml"/><Relationship Id="rId1" Type="http://schemas.openxmlformats.org/officeDocument/2006/relationships/slideLayout" Target="../slideLayouts/slideLayout77.xml"/></Relationships>
</file>

<file path=ppt/slides/_rels/slide157.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54.xml"/><Relationship Id="rId1" Type="http://schemas.openxmlformats.org/officeDocument/2006/relationships/slideLayout" Target="../slideLayouts/slideLayout77.xml"/></Relationships>
</file>

<file path=ppt/slides/_rels/slide15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5.xml"/><Relationship Id="rId1" Type="http://schemas.openxmlformats.org/officeDocument/2006/relationships/slideLayout" Target="../slideLayouts/slideLayout77.xml"/></Relationships>
</file>

<file path=ppt/slides/_rels/slide15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56.xml"/><Relationship Id="rId1" Type="http://schemas.openxmlformats.org/officeDocument/2006/relationships/slideLayout" Target="../slideLayouts/slideLayout77.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7.xml"/></Relationships>
</file>

<file path=ppt/slides/_rels/slide160.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77.xml"/></Relationships>
</file>

<file path=ppt/slides/_rels/slide161.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57.xml"/><Relationship Id="rId1" Type="http://schemas.openxmlformats.org/officeDocument/2006/relationships/slideLayout" Target="../slideLayouts/slideLayout77.xml"/><Relationship Id="rId4" Type="http://schemas.openxmlformats.org/officeDocument/2006/relationships/comments" Target="../comments/commen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58.xml"/><Relationship Id="rId1" Type="http://schemas.openxmlformats.org/officeDocument/2006/relationships/slideLayout" Target="../slideLayouts/slideLayout77.xml"/></Relationships>
</file>

<file path=ppt/slides/_rels/slide163.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59.xml"/><Relationship Id="rId1" Type="http://schemas.openxmlformats.org/officeDocument/2006/relationships/slideLayout" Target="../slideLayouts/slideLayout77.xml"/></Relationships>
</file>

<file path=ppt/slides/_rels/slide164.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82.xml"/></Relationships>
</file>

<file path=ppt/slides/_rels/slide165.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82.xml"/></Relationships>
</file>

<file path=ppt/slides/_rels/slide166.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82.xml"/></Relationships>
</file>

<file path=ppt/slides/_rels/slide167.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82.xml"/></Relationships>
</file>

<file path=ppt/slides/_rels/slide16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77.xml"/><Relationship Id="rId4" Type="http://schemas.openxmlformats.org/officeDocument/2006/relationships/image" Target="../media/image211.png"/></Relationships>
</file>

<file path=ppt/slides/_rels/slide169.xml.rels><?xml version="1.0" encoding="UTF-8" standalone="yes"?>
<Relationships xmlns="http://schemas.openxmlformats.org/package/2006/relationships"><Relationship Id="rId2" Type="http://schemas.openxmlformats.org/officeDocument/2006/relationships/image" Target="../media/image212.gif"/><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7.xml"/></Relationships>
</file>

<file path=ppt/slides/_rels/slide170.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82.xml"/></Relationships>
</file>

<file path=ppt/slides/_rels/slide171.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82.xml"/></Relationships>
</file>

<file path=ppt/slides/_rels/slide172.xml.rels><?xml version="1.0" encoding="UTF-8" standalone="yes"?>
<Relationships xmlns="http://schemas.openxmlformats.org/package/2006/relationships"><Relationship Id="rId2" Type="http://schemas.openxmlformats.org/officeDocument/2006/relationships/image" Target="../media/image215.gif"/><Relationship Id="rId1" Type="http://schemas.openxmlformats.org/officeDocument/2006/relationships/slideLayout" Target="../slideLayouts/slideLayout82.xml"/></Relationships>
</file>

<file path=ppt/slides/_rels/slide173.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82.xml"/></Relationships>
</file>

<file path=ppt/slides/_rels/slide174.xml.rels><?xml version="1.0" encoding="UTF-8" standalone="yes"?>
<Relationships xmlns="http://schemas.openxmlformats.org/package/2006/relationships"><Relationship Id="rId2" Type="http://schemas.openxmlformats.org/officeDocument/2006/relationships/image" Target="../media/image217.jpeg"/><Relationship Id="rId1" Type="http://schemas.openxmlformats.org/officeDocument/2006/relationships/slideLayout" Target="../slideLayouts/slideLayout77.xml"/></Relationships>
</file>

<file path=ppt/slides/_rels/slide175.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60.xml"/><Relationship Id="rId1" Type="http://schemas.openxmlformats.org/officeDocument/2006/relationships/slideLayout" Target="../slideLayouts/slideLayout77.xml"/><Relationship Id="rId4" Type="http://schemas.openxmlformats.org/officeDocument/2006/relationships/image" Target="../media/image219.png"/></Relationships>
</file>

<file path=ppt/slides/_rels/slide17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77.xml"/></Relationships>
</file>

<file path=ppt/slides/_rels/slide17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77.xml"/><Relationship Id="rId4" Type="http://schemas.openxmlformats.org/officeDocument/2006/relationships/image" Target="../media/image224.png"/></Relationships>
</file>

<file path=ppt/slides/_rels/slide17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61.xml"/><Relationship Id="rId1" Type="http://schemas.openxmlformats.org/officeDocument/2006/relationships/slideLayout" Target="../slideLayouts/slideLayout77.xml"/></Relationships>
</file>

<file path=ppt/slides/_rels/slide17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62.xml"/><Relationship Id="rId1" Type="http://schemas.openxmlformats.org/officeDocument/2006/relationships/slideLayout" Target="../slideLayouts/slideLayout77.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image" Target="../media/image25.jpeg"/><Relationship Id="rId1" Type="http://schemas.openxmlformats.org/officeDocument/2006/relationships/slideLayout" Target="../slideLayouts/slideLayout77.xml"/></Relationships>
</file>

<file path=ppt/slides/_rels/slide18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63.xml"/><Relationship Id="rId1" Type="http://schemas.openxmlformats.org/officeDocument/2006/relationships/slideLayout" Target="../slideLayouts/slideLayout77.xml"/><Relationship Id="rId4" Type="http://schemas.openxmlformats.org/officeDocument/2006/relationships/image" Target="../media/image227.jpeg"/></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88.xml"/><Relationship Id="rId1" Type="http://schemas.openxmlformats.org/officeDocument/2006/relationships/vmlDrawing" Target="../drawings/vmlDrawing3.vml"/><Relationship Id="rId5" Type="http://schemas.openxmlformats.org/officeDocument/2006/relationships/comments" Target="../comments/comment13.xml"/><Relationship Id="rId4" Type="http://schemas.openxmlformats.org/officeDocument/2006/relationships/oleObject" Target="../embeddings/Microsoft_Office_Excel_97-2003_Worksheet2.xls"/></Relationships>
</file>

<file path=ppt/slides/_rels/slide182.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65.xml"/><Relationship Id="rId1" Type="http://schemas.openxmlformats.org/officeDocument/2006/relationships/slideLayout" Target="../slideLayouts/slideLayout77.xml"/></Relationships>
</file>

<file path=ppt/slides/_rels/slide183.xml.rels><?xml version="1.0" encoding="UTF-8" standalone="yes"?>
<Relationships xmlns="http://schemas.openxmlformats.org/package/2006/relationships"><Relationship Id="rId3" Type="http://schemas.openxmlformats.org/officeDocument/2006/relationships/hyperlink" Target="http://www.nasonline.org/site/PageServer?pagename=ABOUT_building_einstein_memorial" TargetMode="External"/><Relationship Id="rId2" Type="http://schemas.openxmlformats.org/officeDocument/2006/relationships/image" Target="../media/image230.jpeg"/><Relationship Id="rId1" Type="http://schemas.openxmlformats.org/officeDocument/2006/relationships/slideLayout" Target="../slideLayouts/slideLayout77.xml"/></Relationships>
</file>

<file path=ppt/slides/_rels/slide18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66.xml"/><Relationship Id="rId1" Type="http://schemas.openxmlformats.org/officeDocument/2006/relationships/slideLayout" Target="../slideLayouts/slideLayout77.xml"/></Relationships>
</file>

<file path=ppt/slides/_rels/slide185.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82.xml"/></Relationships>
</file>

<file path=ppt/slides/_rels/slide186.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comments" Target="../comments/comment3.xml"/><Relationship Id="rId2" Type="http://schemas.openxmlformats.org/officeDocument/2006/relationships/image" Target="../media/image31.jpeg"/><Relationship Id="rId1" Type="http://schemas.openxmlformats.org/officeDocument/2006/relationships/slideLayout" Target="../slideLayouts/slideLayout7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77.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7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xml"/><Relationship Id="rId1" Type="http://schemas.openxmlformats.org/officeDocument/2006/relationships/slideLayout" Target="../slideLayouts/slideLayout77.xml"/><Relationship Id="rId5" Type="http://schemas.openxmlformats.org/officeDocument/2006/relationships/hyperlink" Target="http://www.no-friction-cafe.com/" TargetMode="Externa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77.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Bc1YAvVR2HU" TargetMode="External"/><Relationship Id="rId2" Type="http://schemas.openxmlformats.org/officeDocument/2006/relationships/notesSlide" Target="../notesSlides/notesSlide4.xml"/><Relationship Id="rId1" Type="http://schemas.openxmlformats.org/officeDocument/2006/relationships/slideLayout" Target="../slideLayouts/slideLayout81.xml"/><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7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7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82.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77.xml"/></Relationships>
</file>

<file path=ppt/slides/_rels/slide42.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82.xm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h79Tw7SbuhA" TargetMode="External"/><Relationship Id="rId2" Type="http://schemas.openxmlformats.org/officeDocument/2006/relationships/image" Target="../media/image50.gif"/><Relationship Id="rId1" Type="http://schemas.openxmlformats.org/officeDocument/2006/relationships/slideLayout" Target="../slideLayouts/slideLayout77.xml"/></Relationships>
</file>

<file path=ppt/slides/_rels/slide4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7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1.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7.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7.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youtube.com/watch?v=RfHnzYEHAow" TargetMode="External"/><Relationship Id="rId1" Type="http://schemas.openxmlformats.org/officeDocument/2006/relationships/slideLayout" Target="../slideLayouts/slideLayout77.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7.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xml"/><Relationship Id="rId1" Type="http://schemas.openxmlformats.org/officeDocument/2006/relationships/slideLayout" Target="../slideLayouts/slideLayout77.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7.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7.xml"/></Relationships>
</file>

<file path=ppt/slides/_rels/slide57.xml.rels><?xml version="1.0" encoding="UTF-8" standalone="yes"?>
<Relationships xmlns="http://schemas.openxmlformats.org/package/2006/relationships"><Relationship Id="rId3" Type="http://schemas.openxmlformats.org/officeDocument/2006/relationships/hyperlink" Target="http://www.westminster-abbey.org/our-history/people/sir-isaac-newton" TargetMode="External"/><Relationship Id="rId2" Type="http://schemas.openxmlformats.org/officeDocument/2006/relationships/image" Target="../media/image63.jpeg"/><Relationship Id="rId1" Type="http://schemas.openxmlformats.org/officeDocument/2006/relationships/slideLayout" Target="../slideLayouts/slideLayout77.xml"/></Relationships>
</file>

<file path=ppt/slides/_rels/slide58.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64.jpeg"/><Relationship Id="rId1" Type="http://schemas.openxmlformats.org/officeDocument/2006/relationships/slideLayout" Target="../slideLayouts/slideLayout77.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7.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7.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www.tate.org.uk/servlet/ViewWork?workid=1122" TargetMode="External"/><Relationship Id="rId1" Type="http://schemas.openxmlformats.org/officeDocument/2006/relationships/slideLayout" Target="../slideLayouts/slideLayout77.xml"/></Relationships>
</file>

<file path=ppt/slides/_rels/slide6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7.xml"/></Relationships>
</file>

<file path=ppt/slides/_rels/slide6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77.xml"/></Relationships>
</file>

<file path=ppt/slides/_rels/slide6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7.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7.xml"/></Relationships>
</file>

<file path=ppt/slides/_rels/slide6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7.xml"/></Relationships>
</file>

<file path=ppt/slides/_rels/slide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68.png"/><Relationship Id="rId1" Type="http://schemas.openxmlformats.org/officeDocument/2006/relationships/slideLayout" Target="../slideLayouts/slideLayout77.xml"/><Relationship Id="rId4" Type="http://schemas.openxmlformats.org/officeDocument/2006/relationships/image" Target="../media/image76.jpeg"/></Relationships>
</file>

<file path=ppt/slides/_rels/slide6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7.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2.xml"/></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2.xml"/></Relationships>
</file>

<file path=ppt/slides/_rels/slide72.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7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7.xml"/></Relationships>
</file>

<file path=ppt/slides/_rels/slide7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1.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77.xml"/><Relationship Id="rId4" Type="http://schemas.openxmlformats.org/officeDocument/2006/relationships/image" Target="../media/image82.jpeg"/></Relationships>
</file>

<file path=ppt/slides/_rels/slide77.xml.rels><?xml version="1.0" encoding="UTF-8" standalone="yes"?>
<Relationships xmlns="http://schemas.openxmlformats.org/package/2006/relationships"><Relationship Id="rId3" Type="http://schemas.openxmlformats.org/officeDocument/2006/relationships/comments" Target="../comments/comment5.xml"/><Relationship Id="rId2" Type="http://schemas.openxmlformats.org/officeDocument/2006/relationships/image" Target="../media/image83.jpeg"/><Relationship Id="rId1" Type="http://schemas.openxmlformats.org/officeDocument/2006/relationships/slideLayout" Target="../slideLayouts/slideLayout81.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81.xml"/></Relationships>
</file>

<file path=ppt/slides/_rels/slide7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77.xml"/></Relationships>
</file>

<file path=ppt/slides/_rels/slide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1.png"/><Relationship Id="rId1" Type="http://schemas.openxmlformats.org/officeDocument/2006/relationships/slideLayout" Target="../slideLayouts/slideLayout77.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7.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7.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82.xml"/></Relationships>
</file>

<file path=ppt/slides/_rels/slide8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7.xml"/></Relationships>
</file>

<file path=ppt/slides/_rels/slide84.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77.xml"/></Relationships>
</file>

<file path=ppt/slides/_rels/slide8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7.xml"/></Relationships>
</file>

<file path=ppt/slides/_rels/slide86.xml.rels><?xml version="1.0" encoding="UTF-8" standalone="yes"?>
<Relationships xmlns="http://schemas.openxmlformats.org/package/2006/relationships"><Relationship Id="rId2" Type="http://schemas.openxmlformats.org/officeDocument/2006/relationships/image" Target="../media/image91.gif"/><Relationship Id="rId1" Type="http://schemas.openxmlformats.org/officeDocument/2006/relationships/slideLayout" Target="../slideLayouts/slideLayout77.xml"/></Relationships>
</file>

<file path=ppt/slides/_rels/slide8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gif"/><Relationship Id="rId1" Type="http://schemas.openxmlformats.org/officeDocument/2006/relationships/slideLayout" Target="../slideLayouts/slideLayout77.xml"/></Relationships>
</file>

<file path=ppt/slides/_rels/slide8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81.xml"/></Relationships>
</file>

<file path=ppt/slides/_rels/slide8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7.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ed.fnal.gov/trc_new/demos/present/physofballet.pdf" TargetMode="External"/><Relationship Id="rId1" Type="http://schemas.openxmlformats.org/officeDocument/2006/relationships/slideLayout" Target="../slideLayouts/slideLayout77.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youtube.com/watch?v=794WmeRKbq4" TargetMode="External"/><Relationship Id="rId1" Type="http://schemas.openxmlformats.org/officeDocument/2006/relationships/slideLayout" Target="../slideLayouts/slideLayout82.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7.xml"/><Relationship Id="rId4" Type="http://schemas.openxmlformats.org/officeDocument/2006/relationships/hyperlink" Target="http://www.youtube.com/watch?v=CaSUBW_Xkes&amp;feature=player_detailpage"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png"/><Relationship Id="rId1" Type="http://schemas.openxmlformats.org/officeDocument/2006/relationships/slideLayout" Target="../slideLayouts/slideLayout77.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hyperlink" Target="http://www.manix.net/"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7.xml"/></Relationships>
</file>

<file path=ppt/slides/_rels/slide9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7.xml"/></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82.xml"/><Relationship Id="rId1" Type="http://schemas.openxmlformats.org/officeDocument/2006/relationships/video" Target="file:///C:\Users\row1\Videos\pondwater.wmv"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slideLayout" Target="../slideLayouts/slideLayout82.xml"/><Relationship Id="rId1" Type="http://schemas.openxmlformats.org/officeDocument/2006/relationships/video" Target="file:///C:\Users\row1\Videos\oxygen-GFPmito.wmv" TargetMode="Externa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89.xml"/><Relationship Id="rId1" Type="http://schemas.openxmlformats.org/officeDocument/2006/relationships/video" Target="file:///C:\Users\row1\Videos\chloroplasts.wmv" TargetMode="External"/><Relationship Id="rId4" Type="http://schemas.openxmlformats.org/officeDocument/2006/relationships/image" Target="../media/image1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26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i="1" dirty="0" smtClean="0">
                <a:solidFill>
                  <a:srgbClr val="FF0000"/>
                </a:solidFill>
                <a:latin typeface="Times New Roman" pitchFamily="18" charset="0"/>
                <a:cs typeface="Times New Roman" pitchFamily="18" charset="0"/>
              </a:rPr>
              <a:t/>
            </a:r>
            <a:br>
              <a:rPr lang="en-US" i="1" dirty="0" smtClean="0">
                <a:solidFill>
                  <a:srgbClr val="FF0000"/>
                </a:solidFill>
                <a:latin typeface="Times New Roman" pitchFamily="18" charset="0"/>
                <a:cs typeface="Times New Roman" pitchFamily="18" charset="0"/>
              </a:rPr>
            </a:br>
            <a:r>
              <a:rPr lang="en-US" sz="4800" i="1" dirty="0" smtClean="0">
                <a:solidFill>
                  <a:srgbClr val="FF0000"/>
                </a:solidFill>
                <a:latin typeface="Times New Roman" pitchFamily="18" charset="0"/>
                <a:cs typeface="Times New Roman" pitchFamily="18" charset="0"/>
              </a:rPr>
              <a:t/>
            </a:r>
            <a:br>
              <a:rPr lang="en-US" sz="4800" i="1" dirty="0" smtClean="0">
                <a:solidFill>
                  <a:srgbClr val="FF0000"/>
                </a:solidFill>
                <a:latin typeface="Times New Roman" pitchFamily="18" charset="0"/>
                <a:cs typeface="Times New Roman" pitchFamily="18" charset="0"/>
              </a:rPr>
            </a:br>
            <a:r>
              <a:rPr lang="en-US" sz="4800" i="1" dirty="0" smtClean="0">
                <a:ln>
                  <a:gradFill flip="none" rotWithShape="1">
                    <a:gsLst>
                      <a:gs pos="77000">
                        <a:srgbClr val="000082"/>
                      </a:gs>
                      <a:gs pos="30000">
                        <a:srgbClr val="66008F"/>
                      </a:gs>
                      <a:gs pos="64999">
                        <a:srgbClr val="BA0066"/>
                      </a:gs>
                      <a:gs pos="89999">
                        <a:srgbClr val="FF0000"/>
                      </a:gs>
                      <a:gs pos="100000">
                        <a:srgbClr val="FF8200"/>
                      </a:gs>
                    </a:gsLst>
                    <a:lin ang="2700000" scaled="1"/>
                    <a:tileRect/>
                  </a:gradFill>
                </a:ln>
                <a:solidFill>
                  <a:srgbClr val="FF0000"/>
                </a:solidFill>
                <a:latin typeface="Times New Roman" pitchFamily="18" charset="0"/>
                <a:cs typeface="Times New Roman" pitchFamily="18" charset="0"/>
              </a:rPr>
              <a:t>“Ask not what physics can do for biology, ask what biology can do for physics.”</a:t>
            </a:r>
            <a:r>
              <a:rPr lang="en-US" dirty="0" smtClean="0">
                <a:ln>
                  <a:gradFill flip="none" rotWithShape="1">
                    <a:gsLst>
                      <a:gs pos="77000">
                        <a:srgbClr val="000082"/>
                      </a:gs>
                      <a:gs pos="30000">
                        <a:srgbClr val="66008F"/>
                      </a:gs>
                      <a:gs pos="64999">
                        <a:srgbClr val="BA0066"/>
                      </a:gs>
                      <a:gs pos="89999">
                        <a:srgbClr val="FF0000"/>
                      </a:gs>
                      <a:gs pos="100000">
                        <a:srgbClr val="FF8200"/>
                      </a:gs>
                    </a:gsLst>
                    <a:lin ang="2700000" scaled="1"/>
                    <a:tileRect/>
                  </a:gradFill>
                </a:ln>
                <a:solidFill>
                  <a:srgbClr val="FF0000"/>
                </a:solidFill>
                <a:latin typeface="Times New Roman" pitchFamily="18" charset="0"/>
                <a:cs typeface="Times New Roman" pitchFamily="18" charset="0"/>
              </a:rPr>
              <a:t/>
            </a:r>
            <a:br>
              <a:rPr lang="en-US" dirty="0" smtClean="0">
                <a:ln>
                  <a:gradFill flip="none" rotWithShape="1">
                    <a:gsLst>
                      <a:gs pos="77000">
                        <a:srgbClr val="000082"/>
                      </a:gs>
                      <a:gs pos="30000">
                        <a:srgbClr val="66008F"/>
                      </a:gs>
                      <a:gs pos="64999">
                        <a:srgbClr val="BA0066"/>
                      </a:gs>
                      <a:gs pos="89999">
                        <a:srgbClr val="FF0000"/>
                      </a:gs>
                      <a:gs pos="100000">
                        <a:srgbClr val="FF8200"/>
                      </a:gs>
                    </a:gsLst>
                    <a:lin ang="2700000" scaled="1"/>
                    <a:tileRect/>
                  </a:gradFill>
                </a:ln>
                <a:solidFill>
                  <a:srgbClr val="FF0000"/>
                </a:solidFill>
                <a:latin typeface="Times New Roman" pitchFamily="18" charset="0"/>
                <a:cs typeface="Times New Roman" pitchFamily="18" charset="0"/>
              </a:rPr>
            </a:br>
            <a:r>
              <a:rPr lang="en-US" sz="4800" dirty="0" smtClean="0">
                <a:ln>
                  <a:gradFill flip="none" rotWithShape="1">
                    <a:gsLst>
                      <a:gs pos="77000">
                        <a:srgbClr val="000082"/>
                      </a:gs>
                      <a:gs pos="30000">
                        <a:srgbClr val="66008F"/>
                      </a:gs>
                      <a:gs pos="64999">
                        <a:srgbClr val="BA0066"/>
                      </a:gs>
                      <a:gs pos="89999">
                        <a:srgbClr val="FF0000"/>
                      </a:gs>
                      <a:gs pos="100000">
                        <a:srgbClr val="FF8200"/>
                      </a:gs>
                    </a:gsLst>
                    <a:lin ang="2700000" scaled="1"/>
                    <a:tileRect/>
                  </a:gradFill>
                </a:ln>
                <a:solidFill>
                  <a:srgbClr val="FF0000"/>
                </a:solidFill>
                <a:latin typeface="Times New Roman" pitchFamily="18" charset="0"/>
                <a:cs typeface="Times New Roman" pitchFamily="18" charset="0"/>
              </a:rPr>
              <a:t/>
            </a:r>
            <a:br>
              <a:rPr lang="en-US" sz="4800" dirty="0" smtClean="0">
                <a:ln>
                  <a:gradFill flip="none" rotWithShape="1">
                    <a:gsLst>
                      <a:gs pos="77000">
                        <a:srgbClr val="000082"/>
                      </a:gs>
                      <a:gs pos="30000">
                        <a:srgbClr val="66008F"/>
                      </a:gs>
                      <a:gs pos="64999">
                        <a:srgbClr val="BA0066"/>
                      </a:gs>
                      <a:gs pos="89999">
                        <a:srgbClr val="FF0000"/>
                      </a:gs>
                      <a:gs pos="100000">
                        <a:srgbClr val="FF8200"/>
                      </a:gs>
                    </a:gsLst>
                    <a:lin ang="2700000" scaled="1"/>
                    <a:tileRect/>
                  </a:gradFill>
                </a:ln>
                <a:solidFill>
                  <a:srgbClr val="FF0000"/>
                </a:solidFill>
                <a:latin typeface="Times New Roman" pitchFamily="18" charset="0"/>
                <a:cs typeface="Times New Roman" pitchFamily="18" charset="0"/>
              </a:rPr>
            </a:br>
            <a:r>
              <a:rPr lang="en-US" sz="4800" dirty="0" smtClean="0">
                <a:ln>
                  <a:gradFill flip="none" rotWithShape="1">
                    <a:gsLst>
                      <a:gs pos="77000">
                        <a:srgbClr val="000082"/>
                      </a:gs>
                      <a:gs pos="30000">
                        <a:srgbClr val="66008F"/>
                      </a:gs>
                      <a:gs pos="64999">
                        <a:srgbClr val="BA0066"/>
                      </a:gs>
                      <a:gs pos="89999">
                        <a:srgbClr val="FF0000"/>
                      </a:gs>
                      <a:gs pos="100000">
                        <a:srgbClr val="FF8200"/>
                      </a:gs>
                    </a:gsLst>
                    <a:lin ang="2700000" scaled="1"/>
                    <a:tileRect/>
                  </a:gradFill>
                </a:ln>
                <a:solidFill>
                  <a:srgbClr val="FF0000"/>
                </a:solidFill>
                <a:latin typeface="Times New Roman" pitchFamily="18" charset="0"/>
                <a:cs typeface="Times New Roman" pitchFamily="18" charset="0"/>
              </a:rPr>
              <a:t>A Plant Cell Biologist’s Perspective on Einstein’s  Special Theory of Relativity</a:t>
            </a:r>
            <a:endParaRPr lang="en-US" sz="4800" dirty="0">
              <a:ln>
                <a:gradFill flip="none" rotWithShape="1">
                  <a:gsLst>
                    <a:gs pos="77000">
                      <a:srgbClr val="000082"/>
                    </a:gs>
                    <a:gs pos="30000">
                      <a:srgbClr val="66008F"/>
                    </a:gs>
                    <a:gs pos="64999">
                      <a:srgbClr val="BA0066"/>
                    </a:gs>
                    <a:gs pos="89999">
                      <a:srgbClr val="FF0000"/>
                    </a:gs>
                    <a:gs pos="100000">
                      <a:srgbClr val="FF8200"/>
                    </a:gs>
                  </a:gsLst>
                  <a:lin ang="2700000" scaled="1"/>
                  <a:tileRect/>
                </a:gradFill>
              </a:ln>
              <a:solidFill>
                <a:srgbClr val="FF0000"/>
              </a:solidFill>
              <a:latin typeface="Times New Roman" pitchFamily="18" charset="0"/>
              <a:cs typeface="Times New Roman" pitchFamily="18" charset="0"/>
            </a:endParaRPr>
          </a:p>
        </p:txBody>
      </p:sp>
      <p:sp>
        <p:nvSpPr>
          <p:cNvPr id="3" name="Subtitle 2"/>
          <p:cNvSpPr>
            <a:spLocks noGrp="1"/>
          </p:cNvSpPr>
          <p:nvPr>
            <p:ph type="subTitle" idx="1"/>
          </p:nvPr>
        </p:nvSpPr>
        <p:spPr/>
        <p:txBody>
          <a:bodyPr/>
          <a:lstStyle/>
          <a:p>
            <a:r>
              <a:rPr lang="en-US" dirty="0" smtClean="0"/>
              <a:t>        </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Understanding Einstein’s Role in Science</a:t>
            </a:r>
            <a:endParaRPr lang="en-US" dirty="0"/>
          </a:p>
        </p:txBody>
      </p:sp>
      <p:sp>
        <p:nvSpPr>
          <p:cNvPr id="3" name="Content Placeholder 2"/>
          <p:cNvSpPr>
            <a:spLocks noGrp="1"/>
          </p:cNvSpPr>
          <p:nvPr>
            <p:ph idx="1"/>
          </p:nvPr>
        </p:nvSpPr>
        <p:spPr>
          <a:xfrm>
            <a:off x="0" y="1371600"/>
            <a:ext cx="5257800" cy="5410200"/>
          </a:xfrm>
        </p:spPr>
        <p:txBody>
          <a:bodyPr>
            <a:normAutofit fontScale="92500" lnSpcReduction="10000"/>
          </a:bodyPr>
          <a:lstStyle/>
          <a:p>
            <a:pPr>
              <a:buNone/>
            </a:pPr>
            <a:r>
              <a:rPr lang="en-US" dirty="0" smtClean="0"/>
              <a:t>	“Nowadays, to learn the scientific technique, to be in contact with masters, to go through a good school of physics, to learn the use of proper tools, is essential for every scientist. Thus the example of Einstein is unique. For him the isolation was a blessing since it prevented his thought from wandering into conventional channels.”</a:t>
            </a:r>
          </a:p>
          <a:p>
            <a:pPr algn="r">
              <a:buNone/>
            </a:pPr>
            <a:r>
              <a:rPr lang="en-US" sz="2200" dirty="0" smtClean="0"/>
              <a:t>Leopold </a:t>
            </a:r>
            <a:r>
              <a:rPr lang="en-US" sz="2200" dirty="0" err="1" smtClean="0"/>
              <a:t>Infeld</a:t>
            </a:r>
            <a:r>
              <a:rPr lang="en-US" sz="2200" dirty="0" smtClean="0"/>
              <a:t> </a:t>
            </a:r>
            <a:r>
              <a:rPr lang="en-US" sz="2200" i="1" dirty="0" smtClean="0"/>
              <a:t>Quest</a:t>
            </a:r>
            <a:r>
              <a:rPr lang="en-US" sz="2200" dirty="0" smtClean="0"/>
              <a:t> (1941)</a:t>
            </a:r>
          </a:p>
          <a:p>
            <a:pPr>
              <a:buNone/>
            </a:pPr>
            <a:endParaRPr lang="en-US" dirty="0"/>
          </a:p>
        </p:txBody>
      </p:sp>
      <p:pic>
        <p:nvPicPr>
          <p:cNvPr id="371714" name="Picture 2" descr="http://www.forestfoliage.com/wp-content/original/2010_08/country-roads-along-mountain.jpg"/>
          <p:cNvPicPr>
            <a:picLocks noChangeAspect="1" noChangeArrowheads="1"/>
          </p:cNvPicPr>
          <p:nvPr/>
        </p:nvPicPr>
        <p:blipFill>
          <a:blip r:embed="rId2" cstate="print"/>
          <a:srcRect/>
          <a:stretch>
            <a:fillRect/>
          </a:stretch>
        </p:blipFill>
        <p:spPr bwMode="auto">
          <a:xfrm>
            <a:off x="5334000" y="1443721"/>
            <a:ext cx="3352800" cy="5033279"/>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dirty="0" smtClean="0"/>
              <a:t>The Movement of Organelles is Resisted by the Viscous Cytoplasm (Friction)</a:t>
            </a:r>
            <a:endParaRPr lang="en-US" dirty="0"/>
          </a:p>
        </p:txBody>
      </p:sp>
      <p:pic>
        <p:nvPicPr>
          <p:cNvPr id="19458" name="Picture 2" descr="http://www.microscopy-uk.org.uk/mag/imgsep01/amoebaproteus450.jpg"/>
          <p:cNvPicPr>
            <a:picLocks noChangeAspect="1" noChangeArrowheads="1"/>
          </p:cNvPicPr>
          <p:nvPr/>
        </p:nvPicPr>
        <p:blipFill>
          <a:blip r:embed="rId2" cstate="print"/>
          <a:srcRect/>
          <a:stretch>
            <a:fillRect/>
          </a:stretch>
        </p:blipFill>
        <p:spPr bwMode="auto">
          <a:xfrm>
            <a:off x="914400" y="1467273"/>
            <a:ext cx="7391400" cy="5009727"/>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dirty="0" smtClean="0"/>
              <a:t>The Movement of Organelles is Resisted by the Viscous Cytoplasm (Friction)</a:t>
            </a:r>
            <a:endParaRPr lang="en-US" dirty="0"/>
          </a:p>
        </p:txBody>
      </p:sp>
      <p:pic>
        <p:nvPicPr>
          <p:cNvPr id="4" name="Picture 2" descr="http://course1.winona.edu/sberg/IMAGES/coatpit1.jpg"/>
          <p:cNvPicPr>
            <a:picLocks noChangeAspect="1" noChangeArrowheads="1"/>
          </p:cNvPicPr>
          <p:nvPr/>
        </p:nvPicPr>
        <p:blipFill>
          <a:blip r:embed="rId2" cstate="print"/>
          <a:srcRect/>
          <a:stretch>
            <a:fillRect/>
          </a:stretch>
        </p:blipFill>
        <p:spPr bwMode="auto">
          <a:xfrm>
            <a:off x="1981200" y="1331468"/>
            <a:ext cx="5410200" cy="5374132"/>
          </a:xfrm>
          <a:prstGeom prst="rect">
            <a:avLst/>
          </a:prstGeom>
          <a:noFill/>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ChangeArrowheads="1"/>
          </p:cNvSpPr>
          <p:nvPr>
            <p:ph type="title"/>
          </p:nvPr>
        </p:nvSpPr>
        <p:spPr>
          <a:xfrm>
            <a:off x="457200" y="0"/>
            <a:ext cx="8229600" cy="1143000"/>
          </a:xfrm>
        </p:spPr>
        <p:txBody>
          <a:bodyPr/>
          <a:lstStyle/>
          <a:p>
            <a:r>
              <a:rPr lang="en-US"/>
              <a:t>Cytoplasmic Streaming </a:t>
            </a:r>
          </a:p>
        </p:txBody>
      </p:sp>
      <p:sp>
        <p:nvSpPr>
          <p:cNvPr id="274435" name="Rectangle 3"/>
          <p:cNvSpPr>
            <a:spLocks noGrp="1" noChangeArrowheads="1"/>
          </p:cNvSpPr>
          <p:nvPr>
            <p:ph idx="1"/>
          </p:nvPr>
        </p:nvSpPr>
        <p:spPr>
          <a:xfrm>
            <a:off x="2743200" y="1447800"/>
            <a:ext cx="6248400" cy="5257800"/>
          </a:xfrm>
        </p:spPr>
        <p:txBody>
          <a:bodyPr/>
          <a:lstStyle/>
          <a:p>
            <a:pPr>
              <a:lnSpc>
                <a:spcPct val="90000"/>
              </a:lnSpc>
            </a:pPr>
            <a:r>
              <a:rPr lang="en-US" dirty="0"/>
              <a:t>Francis Darwin (1901) knew </a:t>
            </a:r>
            <a:r>
              <a:rPr lang="en-US" dirty="0" smtClean="0"/>
              <a:t>that because of friction</a:t>
            </a:r>
            <a:r>
              <a:rPr lang="en-US" b="1" i="1" dirty="0" smtClean="0"/>
              <a:t> </a:t>
            </a:r>
            <a:r>
              <a:rPr lang="en-US" b="1" i="1" dirty="0"/>
              <a:t>diffusion</a:t>
            </a:r>
            <a:r>
              <a:rPr lang="en-US" dirty="0"/>
              <a:t> </a:t>
            </a:r>
            <a:r>
              <a:rPr lang="en-US" dirty="0" smtClean="0"/>
              <a:t>in a cell is </a:t>
            </a:r>
            <a:r>
              <a:rPr lang="en-US" dirty="0"/>
              <a:t>slow!</a:t>
            </a:r>
          </a:p>
          <a:p>
            <a:pPr>
              <a:lnSpc>
                <a:spcPct val="90000"/>
              </a:lnSpc>
            </a:pPr>
            <a:r>
              <a:rPr lang="en-US" dirty="0"/>
              <a:t>t = x</a:t>
            </a:r>
            <a:r>
              <a:rPr lang="en-US" baseline="30000" dirty="0"/>
              <a:t>2</a:t>
            </a:r>
            <a:r>
              <a:rPr lang="en-US" dirty="0"/>
              <a:t>/2D = x</a:t>
            </a:r>
            <a:r>
              <a:rPr lang="en-US" baseline="30000" dirty="0"/>
              <a:t>2</a:t>
            </a:r>
            <a:r>
              <a:rPr lang="en-US" dirty="0"/>
              <a:t>6</a:t>
            </a:r>
            <a:r>
              <a:rPr lang="el-GR" dirty="0">
                <a:latin typeface="Times New Roman" pitchFamily="18" charset="0"/>
                <a:cs typeface="Times New Roman" pitchFamily="18" charset="0"/>
              </a:rPr>
              <a:t>π</a:t>
            </a:r>
            <a:r>
              <a:rPr lang="en-US" dirty="0">
                <a:latin typeface="Times New Roman" pitchFamily="18" charset="0"/>
                <a:cs typeface="Times New Roman" pitchFamily="18" charset="0"/>
              </a:rPr>
              <a:t>r</a:t>
            </a:r>
            <a:r>
              <a:rPr lang="el-GR" b="1" dirty="0">
                <a:solidFill>
                  <a:srgbClr val="FF0000"/>
                </a:solidFill>
                <a:latin typeface="Times New Roman" pitchFamily="18" charset="0"/>
                <a:cs typeface="Times New Roman" pitchFamily="18" charset="0"/>
              </a:rPr>
              <a:t>η</a:t>
            </a:r>
            <a:r>
              <a:rPr lang="en-US" dirty="0">
                <a:latin typeface="Times New Roman" pitchFamily="18" charset="0"/>
                <a:cs typeface="Times New Roman" pitchFamily="18" charset="0"/>
              </a:rPr>
              <a:t>N</a:t>
            </a:r>
            <a:r>
              <a:rPr lang="en-US" baseline="-25000" dirty="0">
                <a:latin typeface="Times New Roman" pitchFamily="18" charset="0"/>
                <a:cs typeface="Times New Roman" pitchFamily="18" charset="0"/>
              </a:rPr>
              <a:t>A</a:t>
            </a:r>
            <a:r>
              <a:rPr lang="en-US" dirty="0"/>
              <a:t>/2RT</a:t>
            </a:r>
          </a:p>
          <a:p>
            <a:pPr>
              <a:lnSpc>
                <a:spcPct val="90000"/>
              </a:lnSpc>
            </a:pPr>
            <a:r>
              <a:rPr lang="en-US" dirty="0"/>
              <a:t>It would take 30 days for a small molecule to diffuse across a 3 cm long </a:t>
            </a:r>
            <a:r>
              <a:rPr lang="en-US" dirty="0" err="1"/>
              <a:t>characean</a:t>
            </a:r>
            <a:r>
              <a:rPr lang="en-US" dirty="0"/>
              <a:t> cell.</a:t>
            </a:r>
          </a:p>
          <a:p>
            <a:pPr>
              <a:lnSpc>
                <a:spcPct val="90000"/>
              </a:lnSpc>
            </a:pPr>
            <a:r>
              <a:rPr lang="en-US" b="1" i="1" dirty="0"/>
              <a:t>Convection</a:t>
            </a:r>
            <a:r>
              <a:rPr lang="en-US" dirty="0"/>
              <a:t> in the form of </a:t>
            </a:r>
            <a:r>
              <a:rPr lang="en-US" dirty="0" err="1"/>
              <a:t>actin</a:t>
            </a:r>
            <a:r>
              <a:rPr lang="en-US" dirty="0"/>
              <a:t> and myosin driven </a:t>
            </a:r>
            <a:r>
              <a:rPr lang="en-US" dirty="0" err="1"/>
              <a:t>cytoplasmic</a:t>
            </a:r>
            <a:r>
              <a:rPr lang="en-US" dirty="0"/>
              <a:t> streaming is the solution to the slowness of diffusion problem.</a:t>
            </a:r>
          </a:p>
        </p:txBody>
      </p:sp>
      <p:pic>
        <p:nvPicPr>
          <p:cNvPr id="274437" name="Picture 5" descr="sirfrancis-t"/>
          <p:cNvPicPr>
            <a:picLocks noChangeAspect="1" noChangeArrowheads="1"/>
          </p:cNvPicPr>
          <p:nvPr/>
        </p:nvPicPr>
        <p:blipFill>
          <a:blip r:embed="rId3" cstate="print"/>
          <a:srcRect/>
          <a:stretch>
            <a:fillRect/>
          </a:stretch>
        </p:blipFill>
        <p:spPr bwMode="auto">
          <a:xfrm>
            <a:off x="381000" y="2209800"/>
            <a:ext cx="2111375" cy="2659063"/>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en-US"/>
              <a:t>Diffusion is Slow </a:t>
            </a:r>
          </a:p>
        </p:txBody>
      </p:sp>
      <p:sp>
        <p:nvSpPr>
          <p:cNvPr id="555011" name="Rectangle 3"/>
          <p:cNvSpPr>
            <a:spLocks noGrp="1" noChangeArrowheads="1"/>
          </p:cNvSpPr>
          <p:nvPr>
            <p:ph idx="1"/>
          </p:nvPr>
        </p:nvSpPr>
        <p:spPr>
          <a:xfrm>
            <a:off x="457200" y="1600200"/>
            <a:ext cx="4572000" cy="5029200"/>
          </a:xfrm>
        </p:spPr>
        <p:txBody>
          <a:bodyPr/>
          <a:lstStyle/>
          <a:p>
            <a:pPr>
              <a:lnSpc>
                <a:spcPct val="90000"/>
              </a:lnSpc>
              <a:buFontTx/>
              <a:buNone/>
            </a:pPr>
            <a:r>
              <a:rPr lang="en-US" i="1" dirty="0"/>
              <a:t>	“It will be seen that the </a:t>
            </a:r>
            <a:r>
              <a:rPr lang="en-US" i="1" dirty="0" err="1"/>
              <a:t>colour</a:t>
            </a:r>
            <a:r>
              <a:rPr lang="en-US" i="1" dirty="0"/>
              <a:t> spreads to the upper stratum with extraordinary slowness. The chief physiological interest of the result is that it serves to suggest the value, to the living cell, of protoplasmic circulation.”</a:t>
            </a:r>
          </a:p>
        </p:txBody>
      </p:sp>
      <p:pic>
        <p:nvPicPr>
          <p:cNvPr id="555013" name="Picture 5" descr="copper-sufate-diffusion"/>
          <p:cNvPicPr>
            <a:picLocks noChangeAspect="1" noChangeArrowheads="1"/>
          </p:cNvPicPr>
          <p:nvPr/>
        </p:nvPicPr>
        <p:blipFill>
          <a:blip r:embed="rId3" cstate="print"/>
          <a:srcRect/>
          <a:stretch>
            <a:fillRect/>
          </a:stretch>
        </p:blipFill>
        <p:spPr bwMode="auto">
          <a:xfrm>
            <a:off x="5181600" y="2362200"/>
            <a:ext cx="3492500" cy="3797300"/>
          </a:xfrm>
          <a:prstGeom prst="rect">
            <a:avLst/>
          </a:prstGeom>
          <a:noFill/>
        </p:spPr>
      </p:pic>
      <p:sp>
        <p:nvSpPr>
          <p:cNvPr id="5" name="Rectangle 4"/>
          <p:cNvSpPr/>
          <p:nvPr/>
        </p:nvSpPr>
        <p:spPr>
          <a:xfrm>
            <a:off x="1124156" y="6324600"/>
            <a:ext cx="6800644" cy="369332"/>
          </a:xfrm>
          <a:prstGeom prst="rect">
            <a:avLst/>
          </a:prstGeom>
        </p:spPr>
        <p:txBody>
          <a:bodyPr wrap="none">
            <a:spAutoFit/>
          </a:bodyPr>
          <a:lstStyle/>
          <a:p>
            <a:r>
              <a:rPr lang="en-US" dirty="0" smtClean="0"/>
              <a:t>Francis Darwin and Edward Acton </a:t>
            </a:r>
            <a:r>
              <a:rPr lang="en-US" i="1" dirty="0" smtClean="0"/>
              <a:t>Practical Physiology of Plants </a:t>
            </a:r>
            <a:r>
              <a:rPr lang="en-US" dirty="0" smtClean="0"/>
              <a:t>(1894) </a:t>
            </a:r>
            <a:endParaRPr lang="en-US"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p:txBody>
          <a:bodyPr/>
          <a:lstStyle/>
          <a:p>
            <a:r>
              <a:rPr lang="en-US"/>
              <a:t>  </a:t>
            </a:r>
          </a:p>
        </p:txBody>
      </p:sp>
      <p:sp>
        <p:nvSpPr>
          <p:cNvPr id="295939" name="Rectangle 3"/>
          <p:cNvSpPr>
            <a:spLocks noGrp="1" noChangeArrowheads="1"/>
          </p:cNvSpPr>
          <p:nvPr>
            <p:ph idx="1"/>
          </p:nvPr>
        </p:nvSpPr>
        <p:spPr/>
        <p:txBody>
          <a:bodyPr/>
          <a:lstStyle/>
          <a:p>
            <a:pPr>
              <a:buFontTx/>
              <a:buNone/>
            </a:pPr>
            <a:r>
              <a:rPr lang="en-US"/>
              <a:t> </a:t>
            </a:r>
          </a:p>
        </p:txBody>
      </p:sp>
      <p:pic>
        <p:nvPicPr>
          <p:cNvPr id="295940" name="Picture 4" descr="chara"/>
          <p:cNvPicPr>
            <a:picLocks noChangeAspect="1" noChangeArrowheads="1"/>
          </p:cNvPicPr>
          <p:nvPr/>
        </p:nvPicPr>
        <p:blipFill>
          <a:blip r:embed="rId3" cstate="print"/>
          <a:srcRect/>
          <a:stretch>
            <a:fillRect/>
          </a:stretch>
        </p:blipFill>
        <p:spPr bwMode="auto">
          <a:xfrm>
            <a:off x="1509713" y="1247775"/>
            <a:ext cx="6124575" cy="4362450"/>
          </a:xfrm>
          <a:prstGeom prst="rect">
            <a:avLst/>
          </a:prstGeom>
          <a:noFill/>
        </p:spPr>
      </p:pic>
      <p:sp>
        <p:nvSpPr>
          <p:cNvPr id="295941" name="Text Box 5"/>
          <p:cNvSpPr txBox="1">
            <a:spLocks noChangeArrowheads="1"/>
          </p:cNvSpPr>
          <p:nvPr/>
        </p:nvSpPr>
        <p:spPr bwMode="auto">
          <a:xfrm>
            <a:off x="4298950" y="5980113"/>
            <a:ext cx="806450" cy="366712"/>
          </a:xfrm>
          <a:prstGeom prst="rect">
            <a:avLst/>
          </a:prstGeom>
          <a:noFill/>
          <a:ln w="9525">
            <a:noFill/>
            <a:miter lim="800000"/>
            <a:headEnd/>
            <a:tailEnd/>
          </a:ln>
          <a:effectLst/>
        </p:spPr>
        <p:txBody>
          <a:bodyPr wrap="none">
            <a:spAutoFit/>
          </a:bodyPr>
          <a:lstStyle/>
          <a:p>
            <a:r>
              <a:rPr lang="en-US"/>
              <a:t>Chara</a:t>
            </a: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r>
              <a:rPr lang="en-US"/>
              <a:t>  </a:t>
            </a:r>
          </a:p>
        </p:txBody>
      </p:sp>
      <p:sp>
        <p:nvSpPr>
          <p:cNvPr id="280579" name="Rectangle 3"/>
          <p:cNvSpPr>
            <a:spLocks noGrp="1" noChangeArrowheads="1"/>
          </p:cNvSpPr>
          <p:nvPr>
            <p:ph idx="1"/>
          </p:nvPr>
        </p:nvSpPr>
        <p:spPr/>
        <p:txBody>
          <a:bodyPr/>
          <a:lstStyle/>
          <a:p>
            <a:pPr>
              <a:buFontTx/>
              <a:buNone/>
            </a:pPr>
            <a:r>
              <a:rPr lang="en-US"/>
              <a:t>  </a:t>
            </a:r>
          </a:p>
        </p:txBody>
      </p:sp>
      <p:pic>
        <p:nvPicPr>
          <p:cNvPr id="280580" name="Picture 4" descr="LT3 024"/>
          <p:cNvPicPr>
            <a:picLocks noChangeAspect="1" noChangeArrowheads="1"/>
          </p:cNvPicPr>
          <p:nvPr/>
        </p:nvPicPr>
        <p:blipFill>
          <a:blip r:embed="rId3" cstate="print"/>
          <a:srcRect/>
          <a:stretch>
            <a:fillRect/>
          </a:stretch>
        </p:blipFill>
        <p:spPr bwMode="auto">
          <a:xfrm>
            <a:off x="0" y="0"/>
            <a:ext cx="9159875" cy="6870700"/>
          </a:xfrm>
          <a:prstGeom prst="rect">
            <a:avLst/>
          </a:prstGeo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p:txBody>
          <a:bodyPr/>
          <a:lstStyle/>
          <a:p>
            <a:r>
              <a:rPr lang="en-US"/>
              <a:t>  </a:t>
            </a:r>
          </a:p>
        </p:txBody>
      </p:sp>
      <p:sp>
        <p:nvSpPr>
          <p:cNvPr id="281603" name="Rectangle 3"/>
          <p:cNvSpPr>
            <a:spLocks noGrp="1" noChangeArrowheads="1"/>
          </p:cNvSpPr>
          <p:nvPr>
            <p:ph idx="1"/>
          </p:nvPr>
        </p:nvSpPr>
        <p:spPr/>
        <p:txBody>
          <a:bodyPr/>
          <a:lstStyle/>
          <a:p>
            <a:pPr>
              <a:buFontTx/>
              <a:buNone/>
            </a:pPr>
            <a:r>
              <a:rPr lang="en-US"/>
              <a:t>  </a:t>
            </a:r>
          </a:p>
        </p:txBody>
      </p:sp>
      <p:pic>
        <p:nvPicPr>
          <p:cNvPr id="281605" name="Picture 5" descr="LT3 023"/>
          <p:cNvPicPr>
            <a:picLocks noChangeAspect="1" noChangeArrowheads="1"/>
          </p:cNvPicPr>
          <p:nvPr/>
        </p:nvPicPr>
        <p:blipFill>
          <a:blip r:embed="rId3" cstate="print"/>
          <a:srcRect/>
          <a:stretch>
            <a:fillRect/>
          </a:stretch>
        </p:blipFill>
        <p:spPr bwMode="auto">
          <a:xfrm>
            <a:off x="0" y="0"/>
            <a:ext cx="9177338" cy="6884988"/>
          </a:xfrm>
          <a:prstGeom prst="rect">
            <a:avLst/>
          </a:prstGeom>
          <a:noFill/>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a:t>  </a:t>
            </a:r>
          </a:p>
        </p:txBody>
      </p:sp>
      <p:sp>
        <p:nvSpPr>
          <p:cNvPr id="285699" name="Rectangle 3"/>
          <p:cNvSpPr>
            <a:spLocks noGrp="1" noChangeArrowheads="1"/>
          </p:cNvSpPr>
          <p:nvPr>
            <p:ph idx="1"/>
          </p:nvPr>
        </p:nvSpPr>
        <p:spPr/>
        <p:txBody>
          <a:bodyPr/>
          <a:lstStyle/>
          <a:p>
            <a:pPr>
              <a:buFontTx/>
              <a:buNone/>
            </a:pPr>
            <a:r>
              <a:rPr lang="en-US"/>
              <a:t>  </a:t>
            </a:r>
          </a:p>
        </p:txBody>
      </p:sp>
      <p:pic>
        <p:nvPicPr>
          <p:cNvPr id="285700" name="Picture 4" descr="LT3 022"/>
          <p:cNvPicPr>
            <a:picLocks noChangeAspect="1" noChangeArrowheads="1"/>
          </p:cNvPicPr>
          <p:nvPr/>
        </p:nvPicPr>
        <p:blipFill>
          <a:blip r:embed="rId3" cstate="print"/>
          <a:srcRect/>
          <a:stretch>
            <a:fillRect/>
          </a:stretch>
        </p:blipFill>
        <p:spPr bwMode="auto">
          <a:xfrm>
            <a:off x="0" y="0"/>
            <a:ext cx="9177338" cy="6884988"/>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en-US"/>
              <a:t>  </a:t>
            </a:r>
          </a:p>
        </p:txBody>
      </p:sp>
      <p:sp>
        <p:nvSpPr>
          <p:cNvPr id="285699" name="Rectangle 3"/>
          <p:cNvSpPr>
            <a:spLocks noGrp="1" noChangeArrowheads="1"/>
          </p:cNvSpPr>
          <p:nvPr>
            <p:ph idx="1"/>
          </p:nvPr>
        </p:nvSpPr>
        <p:spPr/>
        <p:txBody>
          <a:bodyPr/>
          <a:lstStyle/>
          <a:p>
            <a:pPr>
              <a:buFontTx/>
              <a:buNone/>
            </a:pPr>
            <a:r>
              <a:rPr lang="en-US"/>
              <a:t>  </a:t>
            </a:r>
          </a:p>
        </p:txBody>
      </p:sp>
      <p:pic>
        <p:nvPicPr>
          <p:cNvPr id="285700" name="Picture 4" descr="LT3 022"/>
          <p:cNvPicPr>
            <a:picLocks noChangeAspect="1" noChangeArrowheads="1"/>
          </p:cNvPicPr>
          <p:nvPr/>
        </p:nvPicPr>
        <p:blipFill>
          <a:blip r:embed="rId3" cstate="print"/>
          <a:srcRect/>
          <a:stretch>
            <a:fillRect/>
          </a:stretch>
        </p:blipFill>
        <p:spPr bwMode="auto">
          <a:xfrm>
            <a:off x="0" y="0"/>
            <a:ext cx="9177338" cy="6884988"/>
          </a:xfrm>
          <a:prstGeom prst="rect">
            <a:avLst/>
          </a:prstGeom>
          <a:noFill/>
        </p:spPr>
      </p:pic>
      <p:sp>
        <p:nvSpPr>
          <p:cNvPr id="5" name="TextBox 4"/>
          <p:cNvSpPr txBox="1"/>
          <p:nvPr/>
        </p:nvSpPr>
        <p:spPr>
          <a:xfrm>
            <a:off x="762000" y="914400"/>
            <a:ext cx="7620000" cy="830997"/>
          </a:xfrm>
          <a:prstGeom prst="rect">
            <a:avLst/>
          </a:prstGeom>
          <a:noFill/>
        </p:spPr>
        <p:txBody>
          <a:bodyPr wrap="square" rtlCol="0">
            <a:spAutoFit/>
          </a:bodyPr>
          <a:lstStyle/>
          <a:p>
            <a:r>
              <a:rPr lang="en-US" sz="2400" dirty="0" smtClean="0">
                <a:solidFill>
                  <a:srgbClr val="FF0000"/>
                </a:solidFill>
              </a:rPr>
              <a:t>In response to an electric shock, the particles stop instantly</a:t>
            </a:r>
          </a:p>
          <a:p>
            <a:r>
              <a:rPr lang="en-US" sz="2400" dirty="0" smtClean="0">
                <a:solidFill>
                  <a:srgbClr val="FF0000"/>
                </a:solidFill>
              </a:rPr>
              <a:t>—there is no inertia!!!!!!</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p:cNvSpPr>
            <a:spLocks noGrp="1" noChangeArrowheads="1"/>
          </p:cNvSpPr>
          <p:nvPr>
            <p:ph type="title"/>
          </p:nvPr>
        </p:nvSpPr>
        <p:spPr/>
        <p:txBody>
          <a:bodyPr/>
          <a:lstStyle/>
          <a:p>
            <a:r>
              <a:rPr lang="en-US"/>
              <a:t>  </a:t>
            </a:r>
          </a:p>
        </p:txBody>
      </p:sp>
      <p:sp>
        <p:nvSpPr>
          <p:cNvPr id="282627" name="Rectangle 3"/>
          <p:cNvSpPr>
            <a:spLocks noGrp="1" noChangeArrowheads="1"/>
          </p:cNvSpPr>
          <p:nvPr>
            <p:ph idx="1"/>
          </p:nvPr>
        </p:nvSpPr>
        <p:spPr/>
        <p:txBody>
          <a:bodyPr/>
          <a:lstStyle/>
          <a:p>
            <a:pPr>
              <a:buFontTx/>
              <a:buNone/>
            </a:pPr>
            <a:r>
              <a:rPr lang="en-US"/>
              <a:t>  </a:t>
            </a:r>
          </a:p>
        </p:txBody>
      </p:sp>
      <p:pic>
        <p:nvPicPr>
          <p:cNvPr id="282629" name="Picture 5" descr="LT3 021"/>
          <p:cNvPicPr>
            <a:picLocks noChangeAspect="1" noChangeArrowheads="1"/>
          </p:cNvPicPr>
          <p:nvPr/>
        </p:nvPicPr>
        <p:blipFill>
          <a:blip r:embed="rId3" cstate="print"/>
          <a:srcRect/>
          <a:stretch>
            <a:fillRect/>
          </a:stretch>
        </p:blipFill>
        <p:spPr bwMode="auto">
          <a:xfrm>
            <a:off x="0" y="0"/>
            <a:ext cx="9177338" cy="6884988"/>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Understanding Einstein’s Role in Science</a:t>
            </a:r>
            <a:endParaRPr lang="en-US" dirty="0"/>
          </a:p>
        </p:txBody>
      </p:sp>
      <p:sp>
        <p:nvSpPr>
          <p:cNvPr id="3" name="Content Placeholder 2"/>
          <p:cNvSpPr>
            <a:spLocks noGrp="1"/>
          </p:cNvSpPr>
          <p:nvPr>
            <p:ph idx="1"/>
          </p:nvPr>
        </p:nvSpPr>
        <p:spPr>
          <a:xfrm>
            <a:off x="0" y="1371600"/>
            <a:ext cx="4953000" cy="5410200"/>
          </a:xfrm>
        </p:spPr>
        <p:txBody>
          <a:bodyPr>
            <a:normAutofit fontScale="92500" lnSpcReduction="10000"/>
          </a:bodyPr>
          <a:lstStyle/>
          <a:p>
            <a:pPr>
              <a:buNone/>
            </a:pPr>
            <a:r>
              <a:rPr lang="en-US" dirty="0" smtClean="0"/>
              <a:t>	“This aloofness, this independent thought on problems which Einstein formulated for himself, not marching with the crowd but looking for his own lonely pathways, is the most essential feature of his creation. It is not only originality, it is not only imagination, it is something more….”</a:t>
            </a:r>
          </a:p>
          <a:p>
            <a:pPr algn="r">
              <a:buNone/>
            </a:pPr>
            <a:r>
              <a:rPr lang="en-US" sz="2200" dirty="0" smtClean="0"/>
              <a:t>Leopold </a:t>
            </a:r>
            <a:r>
              <a:rPr lang="en-US" sz="2200" dirty="0" err="1" smtClean="0"/>
              <a:t>Infeld</a:t>
            </a:r>
            <a:r>
              <a:rPr lang="en-US" sz="2200" dirty="0" smtClean="0"/>
              <a:t> </a:t>
            </a:r>
            <a:r>
              <a:rPr lang="en-US" sz="2200" i="1" dirty="0" smtClean="0"/>
              <a:t>Quest</a:t>
            </a:r>
            <a:r>
              <a:rPr lang="en-US" sz="2200" dirty="0" smtClean="0"/>
              <a:t> (1941)</a:t>
            </a:r>
          </a:p>
          <a:p>
            <a:pPr>
              <a:buNone/>
            </a:pPr>
            <a:endParaRPr lang="en-US" dirty="0"/>
          </a:p>
        </p:txBody>
      </p:sp>
      <p:pic>
        <p:nvPicPr>
          <p:cNvPr id="374786" name="Picture 2" descr="http://images.45cat.com/linda-ronstadt-different-drum-capitol.jpg"/>
          <p:cNvPicPr>
            <a:picLocks noChangeAspect="1" noChangeArrowheads="1"/>
          </p:cNvPicPr>
          <p:nvPr/>
        </p:nvPicPr>
        <p:blipFill>
          <a:blip r:embed="rId2" cstate="print"/>
          <a:srcRect/>
          <a:stretch>
            <a:fillRect/>
          </a:stretch>
        </p:blipFill>
        <p:spPr bwMode="auto">
          <a:xfrm>
            <a:off x="4953000" y="1905000"/>
            <a:ext cx="3886200" cy="3861720"/>
          </a:xfrm>
          <a:prstGeom prst="rect">
            <a:avLst/>
          </a:prstGeom>
          <a:noFill/>
        </p:spPr>
      </p:pic>
      <p:sp>
        <p:nvSpPr>
          <p:cNvPr id="6" name="TextBox 5"/>
          <p:cNvSpPr txBox="1"/>
          <p:nvPr/>
        </p:nvSpPr>
        <p:spPr>
          <a:xfrm>
            <a:off x="6248400" y="6019800"/>
            <a:ext cx="1577163" cy="369332"/>
          </a:xfrm>
          <a:prstGeom prst="rect">
            <a:avLst/>
          </a:prstGeom>
          <a:noFill/>
        </p:spPr>
        <p:txBody>
          <a:bodyPr wrap="none" rtlCol="0">
            <a:spAutoFit/>
          </a:bodyPr>
          <a:lstStyle/>
          <a:p>
            <a:r>
              <a:rPr lang="en-US" dirty="0" smtClean="0">
                <a:hlinkClick r:id="rId3"/>
              </a:rPr>
              <a:t>Linda Ronstadt</a:t>
            </a:r>
            <a:endParaRPr lang="en-US" dirty="0"/>
          </a:p>
        </p:txBody>
      </p:sp>
      <p:sp>
        <p:nvSpPr>
          <p:cNvPr id="7" name="TextBox 6"/>
          <p:cNvSpPr txBox="1"/>
          <p:nvPr/>
        </p:nvSpPr>
        <p:spPr>
          <a:xfrm>
            <a:off x="6324600" y="6400800"/>
            <a:ext cx="1490088" cy="369332"/>
          </a:xfrm>
          <a:prstGeom prst="rect">
            <a:avLst/>
          </a:prstGeom>
          <a:noFill/>
        </p:spPr>
        <p:txBody>
          <a:bodyPr wrap="none" rtlCol="0">
            <a:spAutoFit/>
          </a:bodyPr>
          <a:lstStyle/>
          <a:p>
            <a:r>
              <a:rPr lang="en-US" dirty="0" smtClean="0">
                <a:hlinkClick r:id="rId4"/>
              </a:rPr>
              <a:t>Mike Nesmith</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p:txBody>
          <a:bodyPr/>
          <a:lstStyle/>
          <a:p>
            <a:r>
              <a:rPr lang="en-US"/>
              <a:t>  </a:t>
            </a:r>
          </a:p>
        </p:txBody>
      </p:sp>
      <p:sp>
        <p:nvSpPr>
          <p:cNvPr id="283651" name="Rectangle 3"/>
          <p:cNvSpPr>
            <a:spLocks noGrp="1" noChangeArrowheads="1"/>
          </p:cNvSpPr>
          <p:nvPr>
            <p:ph idx="1"/>
          </p:nvPr>
        </p:nvSpPr>
        <p:spPr/>
        <p:txBody>
          <a:bodyPr/>
          <a:lstStyle/>
          <a:p>
            <a:pPr>
              <a:buFontTx/>
              <a:buNone/>
            </a:pPr>
            <a:r>
              <a:rPr lang="en-US"/>
              <a:t>  </a:t>
            </a:r>
          </a:p>
        </p:txBody>
      </p:sp>
      <p:pic>
        <p:nvPicPr>
          <p:cNvPr id="283653" name="Picture 5" descr="LT3 020"/>
          <p:cNvPicPr>
            <a:picLocks noChangeAspect="1" noChangeArrowheads="1"/>
          </p:cNvPicPr>
          <p:nvPr/>
        </p:nvPicPr>
        <p:blipFill>
          <a:blip r:embed="rId3" cstate="print"/>
          <a:srcRect/>
          <a:stretch>
            <a:fillRect/>
          </a:stretch>
        </p:blipFill>
        <p:spPr bwMode="auto">
          <a:xfrm>
            <a:off x="0" y="0"/>
            <a:ext cx="9177338" cy="6884988"/>
          </a:xfrm>
          <a:prstGeom prst="rect">
            <a:avLst/>
          </a:prstGeom>
          <a:noFill/>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r>
              <a:rPr lang="en-US"/>
              <a:t>  </a:t>
            </a:r>
          </a:p>
        </p:txBody>
      </p:sp>
      <p:sp>
        <p:nvSpPr>
          <p:cNvPr id="284675" name="Rectangle 3"/>
          <p:cNvSpPr>
            <a:spLocks noGrp="1" noChangeArrowheads="1"/>
          </p:cNvSpPr>
          <p:nvPr>
            <p:ph idx="1"/>
          </p:nvPr>
        </p:nvSpPr>
        <p:spPr/>
        <p:txBody>
          <a:bodyPr/>
          <a:lstStyle/>
          <a:p>
            <a:pPr>
              <a:buFontTx/>
              <a:buNone/>
            </a:pPr>
            <a:r>
              <a:rPr lang="en-US"/>
              <a:t>  </a:t>
            </a:r>
          </a:p>
        </p:txBody>
      </p:sp>
      <p:pic>
        <p:nvPicPr>
          <p:cNvPr id="284677" name="Picture 5" descr="LT3 019"/>
          <p:cNvPicPr>
            <a:picLocks noChangeAspect="1" noChangeArrowheads="1"/>
          </p:cNvPicPr>
          <p:nvPr/>
        </p:nvPicPr>
        <p:blipFill>
          <a:blip r:embed="rId3" cstate="print"/>
          <a:srcRect/>
          <a:stretch>
            <a:fillRect/>
          </a:stretch>
        </p:blipFill>
        <p:spPr bwMode="auto">
          <a:xfrm>
            <a:off x="0" y="0"/>
            <a:ext cx="9177338" cy="6884988"/>
          </a:xfrm>
          <a:prstGeom prst="rect">
            <a:avLst/>
          </a:prstGeom>
          <a:noFill/>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For the Love of Cells</a:t>
            </a:r>
            <a:endParaRPr lang="en-US" dirty="0"/>
          </a:p>
        </p:txBody>
      </p:sp>
      <p:sp>
        <p:nvSpPr>
          <p:cNvPr id="3" name="Content Placeholder 2"/>
          <p:cNvSpPr>
            <a:spLocks noGrp="1"/>
          </p:cNvSpPr>
          <p:nvPr>
            <p:ph idx="1"/>
          </p:nvPr>
        </p:nvSpPr>
        <p:spPr>
          <a:xfrm>
            <a:off x="0" y="4800600"/>
            <a:ext cx="9144000" cy="2057400"/>
          </a:xfrm>
        </p:spPr>
        <p:txBody>
          <a:bodyPr>
            <a:normAutofit fontScale="92500"/>
          </a:bodyPr>
          <a:lstStyle/>
          <a:p>
            <a:pPr>
              <a:buNone/>
            </a:pPr>
            <a:r>
              <a:rPr lang="en-US" dirty="0" smtClean="0"/>
              <a:t>	By patiently studying cells and simply paying attention to the seemingly unremarkable processes that are accessible to everybody, I have gained a deep insight into viscous forces, friction, and the nature of reality. </a:t>
            </a:r>
          </a:p>
          <a:p>
            <a:pPr>
              <a:buNone/>
            </a:pPr>
            <a:endParaRPr lang="en-US" dirty="0"/>
          </a:p>
        </p:txBody>
      </p:sp>
      <p:sp>
        <p:nvSpPr>
          <p:cNvPr id="4" name="Rectangle 3"/>
          <p:cNvSpPr/>
          <p:nvPr/>
        </p:nvSpPr>
        <p:spPr>
          <a:xfrm>
            <a:off x="2286000" y="2690336"/>
            <a:ext cx="4572000" cy="369332"/>
          </a:xfrm>
          <a:prstGeom prst="rect">
            <a:avLst/>
          </a:prstGeom>
        </p:spPr>
        <p:txBody>
          <a:bodyPr>
            <a:spAutoFit/>
          </a:bodyPr>
          <a:lstStyle/>
          <a:p>
            <a:endParaRPr lang="en-US" dirty="0" smtClean="0"/>
          </a:p>
        </p:txBody>
      </p:sp>
      <p:pic>
        <p:nvPicPr>
          <p:cNvPr id="804868" name="Picture 4" descr="http://media.dav-medien.de/23462664Z.jpg"/>
          <p:cNvPicPr>
            <a:picLocks noChangeAspect="1" noChangeArrowheads="1"/>
          </p:cNvPicPr>
          <p:nvPr/>
        </p:nvPicPr>
        <p:blipFill>
          <a:blip r:embed="rId2" cstate="print"/>
          <a:srcRect/>
          <a:stretch>
            <a:fillRect/>
          </a:stretch>
        </p:blipFill>
        <p:spPr bwMode="auto">
          <a:xfrm>
            <a:off x="1752600" y="1127685"/>
            <a:ext cx="2663281" cy="3596715"/>
          </a:xfrm>
          <a:prstGeom prst="rect">
            <a:avLst/>
          </a:prstGeom>
          <a:noFill/>
        </p:spPr>
      </p:pic>
      <p:pic>
        <p:nvPicPr>
          <p:cNvPr id="8" name="Picture 5" descr="light and video microscopy"/>
          <p:cNvPicPr>
            <a:picLocks noChangeAspect="1" noChangeArrowheads="1"/>
          </p:cNvPicPr>
          <p:nvPr/>
        </p:nvPicPr>
        <p:blipFill>
          <a:blip r:embed="rId3" cstate="print"/>
          <a:srcRect/>
          <a:stretch>
            <a:fillRect/>
          </a:stretch>
        </p:blipFill>
        <p:spPr bwMode="auto">
          <a:xfrm>
            <a:off x="4800600" y="1142999"/>
            <a:ext cx="2743200" cy="36576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418" name="Rectangle 2"/>
          <p:cNvSpPr>
            <a:spLocks noGrp="1" noChangeArrowheads="1"/>
          </p:cNvSpPr>
          <p:nvPr>
            <p:ph type="title"/>
          </p:nvPr>
        </p:nvSpPr>
        <p:spPr>
          <a:xfrm>
            <a:off x="457200" y="152400"/>
            <a:ext cx="8229600" cy="1143000"/>
          </a:xfrm>
        </p:spPr>
        <p:txBody>
          <a:bodyPr/>
          <a:lstStyle/>
          <a:p>
            <a:r>
              <a:rPr lang="en-US"/>
              <a:t>Albert Szent-Gyorgyi: My Hero</a:t>
            </a:r>
          </a:p>
        </p:txBody>
      </p:sp>
      <p:sp>
        <p:nvSpPr>
          <p:cNvPr id="1468419" name="Rectangle 3"/>
          <p:cNvSpPr>
            <a:spLocks noGrp="1" noChangeArrowheads="1"/>
          </p:cNvSpPr>
          <p:nvPr>
            <p:ph idx="1"/>
          </p:nvPr>
        </p:nvSpPr>
        <p:spPr>
          <a:xfrm>
            <a:off x="4648200" y="1905000"/>
            <a:ext cx="4267200" cy="4953000"/>
          </a:xfrm>
        </p:spPr>
        <p:txBody>
          <a:bodyPr/>
          <a:lstStyle/>
          <a:p>
            <a:pPr>
              <a:lnSpc>
                <a:spcPct val="90000"/>
              </a:lnSpc>
              <a:buFont typeface="Wingdings" pitchFamily="2" charset="2"/>
              <a:buNone/>
            </a:pPr>
            <a:endParaRPr lang="en-US"/>
          </a:p>
          <a:p>
            <a:pPr>
              <a:lnSpc>
                <a:spcPct val="90000"/>
              </a:lnSpc>
              <a:buFont typeface="Wingdings" pitchFamily="2" charset="2"/>
              <a:buNone/>
            </a:pPr>
            <a:r>
              <a:rPr lang="en-US"/>
              <a:t>	</a:t>
            </a:r>
            <a:r>
              <a:rPr lang="en-US" i="1"/>
              <a:t>“Discovery consists of seeing what everybody has seen and thinking what nobody has thought.”</a:t>
            </a:r>
            <a:r>
              <a:rPr lang="en-US" sz="2800" i="1"/>
              <a:t> </a:t>
            </a:r>
          </a:p>
        </p:txBody>
      </p:sp>
      <p:pic>
        <p:nvPicPr>
          <p:cNvPr id="1468421" name="Picture 5" descr="(normal size jpg)"/>
          <p:cNvPicPr>
            <a:picLocks noChangeAspect="1" noChangeArrowheads="1"/>
          </p:cNvPicPr>
          <p:nvPr/>
        </p:nvPicPr>
        <p:blipFill>
          <a:blip r:embed="rId3" cstate="print"/>
          <a:srcRect l="4918" t="3932" r="4918" b="3932"/>
          <a:stretch>
            <a:fillRect/>
          </a:stretch>
        </p:blipFill>
        <p:spPr bwMode="auto">
          <a:xfrm>
            <a:off x="211138" y="1219200"/>
            <a:ext cx="4360862" cy="5573713"/>
          </a:xfrm>
          <a:prstGeom prst="rect">
            <a:avLst/>
          </a:prstGeom>
          <a:noFill/>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 Physics and Biology</a:t>
            </a:r>
            <a:endParaRPr lang="en-US" dirty="0"/>
          </a:p>
        </p:txBody>
      </p:sp>
      <p:sp>
        <p:nvSpPr>
          <p:cNvPr id="3" name="Content Placeholder 2"/>
          <p:cNvSpPr>
            <a:spLocks noGrp="1"/>
          </p:cNvSpPr>
          <p:nvPr>
            <p:ph idx="1"/>
          </p:nvPr>
        </p:nvSpPr>
        <p:spPr>
          <a:xfrm>
            <a:off x="0" y="5715000"/>
            <a:ext cx="8915400" cy="1143000"/>
          </a:xfrm>
        </p:spPr>
        <p:txBody>
          <a:bodyPr>
            <a:normAutofit fontScale="77500" lnSpcReduction="20000"/>
          </a:bodyPr>
          <a:lstStyle/>
          <a:p>
            <a:pPr>
              <a:buNone/>
            </a:pPr>
            <a:r>
              <a:rPr lang="en-US" i="1" dirty="0" smtClean="0"/>
              <a:t>	“</a:t>
            </a:r>
            <a:r>
              <a:rPr lang="en-US" sz="4500" i="1" dirty="0" smtClean="0"/>
              <a:t>Ask not what physics can do for biology, ask what biology can do for physics.” </a:t>
            </a:r>
            <a:r>
              <a:rPr lang="en-US" dirty="0" smtClean="0"/>
              <a:t>-Stanislaw </a:t>
            </a:r>
            <a:r>
              <a:rPr lang="en-US" dirty="0" err="1" smtClean="0"/>
              <a:t>Ulam</a:t>
            </a:r>
            <a:endParaRPr lang="en-US" dirty="0"/>
          </a:p>
        </p:txBody>
      </p:sp>
      <p:pic>
        <p:nvPicPr>
          <p:cNvPr id="50180" name="Picture 4" descr="http://photos.aip.org/history/Thumbnails/ulam_c2.jpg"/>
          <p:cNvPicPr>
            <a:picLocks noChangeAspect="1" noChangeArrowheads="1"/>
          </p:cNvPicPr>
          <p:nvPr/>
        </p:nvPicPr>
        <p:blipFill>
          <a:blip r:embed="rId2" cstate="print"/>
          <a:srcRect/>
          <a:stretch>
            <a:fillRect/>
          </a:stretch>
        </p:blipFill>
        <p:spPr bwMode="auto">
          <a:xfrm>
            <a:off x="1371600" y="1143000"/>
            <a:ext cx="6248400" cy="4265119"/>
          </a:xfrm>
          <a:prstGeom prst="rect">
            <a:avLst/>
          </a:prstGeom>
          <a:noFill/>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a:bodyPr>
          <a:lstStyle/>
          <a:p>
            <a:r>
              <a:rPr lang="en-US" sz="4000" dirty="0" smtClean="0"/>
              <a:t>Biology and the Laws of Physics</a:t>
            </a:r>
            <a:r>
              <a:rPr lang="en-US" dirty="0" smtClean="0"/>
              <a:t>	</a:t>
            </a:r>
            <a:endParaRPr lang="en-US" dirty="0"/>
          </a:p>
        </p:txBody>
      </p:sp>
      <p:sp>
        <p:nvSpPr>
          <p:cNvPr id="3" name="Content Placeholder 2"/>
          <p:cNvSpPr>
            <a:spLocks noGrp="1"/>
          </p:cNvSpPr>
          <p:nvPr>
            <p:ph idx="1"/>
          </p:nvPr>
        </p:nvSpPr>
        <p:spPr>
          <a:xfrm>
            <a:off x="3886200" y="1828800"/>
            <a:ext cx="5029200" cy="5181600"/>
          </a:xfrm>
        </p:spPr>
        <p:txBody>
          <a:bodyPr>
            <a:noAutofit/>
          </a:bodyPr>
          <a:lstStyle/>
          <a:p>
            <a:pPr>
              <a:buNone/>
            </a:pPr>
            <a:r>
              <a:rPr lang="en-US" sz="2800" i="1" dirty="0" smtClean="0">
                <a:latin typeface="Times New Roman" pitchFamily="18" charset="0"/>
                <a:cs typeface="Times New Roman" pitchFamily="18" charset="0"/>
              </a:rPr>
              <a:t>	“...living matter, while not eluding the ‘laws of physics’ as established up to date, is likely to involve ‘other laws of physics’ hitherto unknown, which however, once they have been revealed, will form just as integral a part of science as the former.”</a:t>
            </a:r>
          </a:p>
          <a:p>
            <a:pPr algn="r">
              <a:buNone/>
            </a:pPr>
            <a:r>
              <a:rPr lang="en-US" sz="2800" i="1" dirty="0" smtClean="0">
                <a:latin typeface="Times New Roman" pitchFamily="18" charset="0"/>
                <a:cs typeface="Times New Roman" pitchFamily="18" charset="0"/>
              </a:rPr>
              <a:t>--Erwin Schrödinger </a:t>
            </a:r>
          </a:p>
          <a:p>
            <a:pPr algn="r">
              <a:buNone/>
            </a:pPr>
            <a:r>
              <a:rPr lang="en-US" sz="2800" i="1" dirty="0" smtClean="0">
                <a:latin typeface="Times New Roman" pitchFamily="18" charset="0"/>
                <a:cs typeface="Times New Roman" pitchFamily="18" charset="0"/>
              </a:rPr>
              <a:t>(What is Life?, 1944)</a:t>
            </a:r>
            <a:endParaRPr lang="en-US" sz="2800" i="1" dirty="0">
              <a:latin typeface="Times New Roman" pitchFamily="18" charset="0"/>
              <a:cs typeface="Times New Roman" pitchFamily="18" charset="0"/>
            </a:endParaRPr>
          </a:p>
        </p:txBody>
      </p:sp>
      <p:pic>
        <p:nvPicPr>
          <p:cNvPr id="1026" name="Picture 2" descr="http://profile.ak.fbcdn.net/hprofile-ak-snc4/41607_12415934509_1235965_n.jpg"/>
          <p:cNvPicPr>
            <a:picLocks noChangeAspect="1" noChangeArrowheads="1"/>
          </p:cNvPicPr>
          <p:nvPr/>
        </p:nvPicPr>
        <p:blipFill>
          <a:blip r:embed="rId2" cstate="print"/>
          <a:srcRect/>
          <a:stretch>
            <a:fillRect/>
          </a:stretch>
        </p:blipFill>
        <p:spPr bwMode="auto">
          <a:xfrm>
            <a:off x="304800" y="1676400"/>
            <a:ext cx="3434884" cy="4448175"/>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a:xfrm>
            <a:off x="0" y="-76200"/>
            <a:ext cx="9144000" cy="838200"/>
          </a:xfrm>
        </p:spPr>
        <p:txBody>
          <a:bodyPr/>
          <a:lstStyle/>
          <a:p>
            <a:r>
              <a:rPr lang="en-US" sz="3200" dirty="0"/>
              <a:t>Physical Principles Discovered by Studying Life</a:t>
            </a:r>
          </a:p>
        </p:txBody>
      </p:sp>
      <p:sp>
        <p:nvSpPr>
          <p:cNvPr id="559107" name="Rectangle 3"/>
          <p:cNvSpPr>
            <a:spLocks noGrp="1" noChangeArrowheads="1"/>
          </p:cNvSpPr>
          <p:nvPr>
            <p:ph idx="1"/>
          </p:nvPr>
        </p:nvSpPr>
        <p:spPr>
          <a:xfrm>
            <a:off x="0" y="2514600"/>
            <a:ext cx="9144000" cy="4419600"/>
          </a:xfrm>
        </p:spPr>
        <p:txBody>
          <a:bodyPr>
            <a:normAutofit fontScale="92500" lnSpcReduction="10000"/>
          </a:bodyPr>
          <a:lstStyle/>
          <a:p>
            <a:pPr>
              <a:lnSpc>
                <a:spcPct val="90000"/>
              </a:lnSpc>
            </a:pPr>
            <a:r>
              <a:rPr lang="en-US" sz="2800" b="1" dirty="0" smtClean="0"/>
              <a:t>Luigi Galvani</a:t>
            </a:r>
            <a:r>
              <a:rPr lang="en-US" sz="2800" dirty="0" smtClean="0"/>
              <a:t>: Study of muscle movement in frog legs gave rise to the discovery of current electricity</a:t>
            </a:r>
          </a:p>
          <a:p>
            <a:pPr>
              <a:lnSpc>
                <a:spcPct val="90000"/>
              </a:lnSpc>
            </a:pPr>
            <a:r>
              <a:rPr lang="en-US" sz="2800" b="1" dirty="0" smtClean="0"/>
              <a:t>Robert </a:t>
            </a:r>
            <a:r>
              <a:rPr lang="en-US" sz="2800" b="1" dirty="0"/>
              <a:t>Brown</a:t>
            </a:r>
            <a:r>
              <a:rPr lang="en-US" sz="2800" dirty="0"/>
              <a:t>: Study of pollination led to the discovery of Brownian Motion</a:t>
            </a:r>
          </a:p>
          <a:p>
            <a:pPr>
              <a:lnSpc>
                <a:spcPct val="90000"/>
              </a:lnSpc>
            </a:pPr>
            <a:r>
              <a:rPr lang="en-US" sz="2800" b="1" dirty="0"/>
              <a:t>Thomas Young</a:t>
            </a:r>
            <a:r>
              <a:rPr lang="en-US" sz="2800" dirty="0"/>
              <a:t>: Study of vision led to Wave Theory of Light</a:t>
            </a:r>
          </a:p>
          <a:p>
            <a:pPr>
              <a:lnSpc>
                <a:spcPct val="90000"/>
              </a:lnSpc>
            </a:pPr>
            <a:r>
              <a:rPr lang="en-US" sz="2800" b="1" dirty="0"/>
              <a:t>J. Robert Mayer</a:t>
            </a:r>
            <a:r>
              <a:rPr lang="en-US" sz="2800" dirty="0"/>
              <a:t>: Study of blood color led to the First Law of Thermodynamics</a:t>
            </a:r>
          </a:p>
          <a:p>
            <a:pPr>
              <a:lnSpc>
                <a:spcPct val="90000"/>
              </a:lnSpc>
            </a:pPr>
            <a:r>
              <a:rPr lang="en-US" sz="2800" b="1" dirty="0"/>
              <a:t>Jean </a:t>
            </a:r>
            <a:r>
              <a:rPr lang="en-US" sz="2800" b="1" dirty="0" err="1"/>
              <a:t>Poiseuille</a:t>
            </a:r>
            <a:r>
              <a:rPr lang="en-US" sz="2800" dirty="0"/>
              <a:t>: Study of blood flow led to the Law of Fluid Flow</a:t>
            </a:r>
          </a:p>
          <a:p>
            <a:pPr>
              <a:lnSpc>
                <a:spcPct val="90000"/>
              </a:lnSpc>
            </a:pPr>
            <a:r>
              <a:rPr lang="en-US" sz="2800" b="1" dirty="0"/>
              <a:t>Adolf </a:t>
            </a:r>
            <a:r>
              <a:rPr lang="en-US" sz="2800" b="1" dirty="0" err="1"/>
              <a:t>Fick</a:t>
            </a:r>
            <a:r>
              <a:rPr lang="en-US" sz="2800" dirty="0"/>
              <a:t>: Study of kidney function led to Laws of </a:t>
            </a:r>
            <a:r>
              <a:rPr lang="en-US" sz="2800" dirty="0" smtClean="0"/>
              <a:t>Diffusion</a:t>
            </a:r>
          </a:p>
          <a:p>
            <a:pPr>
              <a:lnSpc>
                <a:spcPct val="90000"/>
              </a:lnSpc>
            </a:pPr>
            <a:r>
              <a:rPr lang="en-US" sz="2800" b="1" dirty="0" smtClean="0"/>
              <a:t>Hugo de </a:t>
            </a:r>
            <a:r>
              <a:rPr lang="en-US" sz="2800" b="1" dirty="0" err="1" smtClean="0"/>
              <a:t>Vries</a:t>
            </a:r>
            <a:r>
              <a:rPr lang="en-US" sz="2800" b="1" dirty="0" smtClean="0"/>
              <a:t> </a:t>
            </a:r>
            <a:r>
              <a:rPr lang="en-US" sz="2800" dirty="0" smtClean="0"/>
              <a:t>and </a:t>
            </a:r>
            <a:r>
              <a:rPr lang="en-US" sz="2800" b="1" dirty="0" smtClean="0"/>
              <a:t>Wilhelm </a:t>
            </a:r>
            <a:r>
              <a:rPr lang="en-US" sz="2800" b="1" dirty="0" err="1" smtClean="0"/>
              <a:t>Pfeffer</a:t>
            </a:r>
            <a:r>
              <a:rPr lang="en-US" sz="2800" dirty="0" smtClean="0"/>
              <a:t>: Studies on </a:t>
            </a:r>
            <a:r>
              <a:rPr lang="en-US" sz="2800" dirty="0" err="1" smtClean="0"/>
              <a:t>plasmolysis</a:t>
            </a:r>
            <a:r>
              <a:rPr lang="en-US" sz="2800" dirty="0" smtClean="0"/>
              <a:t> and leaf movements that lead to the field of Physical Chemistry </a:t>
            </a:r>
            <a:endParaRPr lang="en-US" sz="2800" dirty="0"/>
          </a:p>
        </p:txBody>
      </p:sp>
      <p:sp>
        <p:nvSpPr>
          <p:cNvPr id="559109" name="AutoShape 5" descr="robert%2520brown%2520medium"/>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559111" name="AutoShape 7" descr="68977-004-DD5B5E57"/>
          <p:cNvSpPr>
            <a:spLocks noChangeAspect="1" noChangeArrowheads="1"/>
          </p:cNvSpPr>
          <p:nvPr/>
        </p:nvSpPr>
        <p:spPr bwMode="auto">
          <a:xfrm>
            <a:off x="4419600" y="3276600"/>
            <a:ext cx="304800" cy="304800"/>
          </a:xfrm>
          <a:prstGeom prst="rect">
            <a:avLst/>
          </a:prstGeom>
          <a:noFill/>
        </p:spPr>
        <p:txBody>
          <a:bodyPr/>
          <a:lstStyle/>
          <a:p>
            <a:endParaRPr lang="en-US"/>
          </a:p>
        </p:txBody>
      </p:sp>
      <p:sp>
        <p:nvSpPr>
          <p:cNvPr id="559113" name="AutoShape 9" descr="3560"/>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559114" name="Picture 10" descr="adolffick"/>
          <p:cNvPicPr>
            <a:picLocks noChangeAspect="1" noChangeArrowheads="1"/>
          </p:cNvPicPr>
          <p:nvPr/>
        </p:nvPicPr>
        <p:blipFill>
          <a:blip r:embed="rId3" cstate="print"/>
          <a:srcRect/>
          <a:stretch>
            <a:fillRect/>
          </a:stretch>
        </p:blipFill>
        <p:spPr bwMode="auto">
          <a:xfrm>
            <a:off x="5910262" y="838200"/>
            <a:ext cx="1023938" cy="1557338"/>
          </a:xfrm>
          <a:prstGeom prst="rect">
            <a:avLst/>
          </a:prstGeom>
          <a:noFill/>
        </p:spPr>
      </p:pic>
      <p:pic>
        <p:nvPicPr>
          <p:cNvPr id="559115" name="Picture 11" descr="young"/>
          <p:cNvPicPr>
            <a:picLocks noChangeAspect="1" noChangeArrowheads="1"/>
          </p:cNvPicPr>
          <p:nvPr/>
        </p:nvPicPr>
        <p:blipFill>
          <a:blip r:embed="rId4" cstate="print"/>
          <a:srcRect/>
          <a:stretch>
            <a:fillRect/>
          </a:stretch>
        </p:blipFill>
        <p:spPr bwMode="auto">
          <a:xfrm>
            <a:off x="2392362" y="838200"/>
            <a:ext cx="1189038" cy="1533525"/>
          </a:xfrm>
          <a:prstGeom prst="rect">
            <a:avLst/>
          </a:prstGeom>
          <a:noFill/>
        </p:spPr>
      </p:pic>
      <p:pic>
        <p:nvPicPr>
          <p:cNvPr id="559116" name="Picture 12" descr="RobertBrown"/>
          <p:cNvPicPr>
            <a:picLocks noChangeAspect="1" noChangeArrowheads="1"/>
          </p:cNvPicPr>
          <p:nvPr/>
        </p:nvPicPr>
        <p:blipFill>
          <a:blip r:embed="rId5" cstate="print"/>
          <a:srcRect/>
          <a:stretch>
            <a:fillRect/>
          </a:stretch>
        </p:blipFill>
        <p:spPr bwMode="auto">
          <a:xfrm>
            <a:off x="1219200" y="838200"/>
            <a:ext cx="1143000" cy="1576388"/>
          </a:xfrm>
          <a:prstGeom prst="rect">
            <a:avLst/>
          </a:prstGeom>
          <a:noFill/>
        </p:spPr>
      </p:pic>
      <p:pic>
        <p:nvPicPr>
          <p:cNvPr id="559117" name="Picture 13" descr="Poiseuille"/>
          <p:cNvPicPr>
            <a:picLocks noChangeAspect="1" noChangeArrowheads="1"/>
          </p:cNvPicPr>
          <p:nvPr/>
        </p:nvPicPr>
        <p:blipFill>
          <a:blip r:embed="rId6" cstate="print"/>
          <a:srcRect/>
          <a:stretch>
            <a:fillRect/>
          </a:stretch>
        </p:blipFill>
        <p:spPr bwMode="auto">
          <a:xfrm>
            <a:off x="4797425" y="838200"/>
            <a:ext cx="1069975" cy="1563688"/>
          </a:xfrm>
          <a:prstGeom prst="rect">
            <a:avLst/>
          </a:prstGeom>
          <a:noFill/>
        </p:spPr>
      </p:pic>
      <p:pic>
        <p:nvPicPr>
          <p:cNvPr id="559118" name="Picture 14" descr="jrmayer"/>
          <p:cNvPicPr>
            <a:picLocks noChangeAspect="1" noChangeArrowheads="1"/>
          </p:cNvPicPr>
          <p:nvPr/>
        </p:nvPicPr>
        <p:blipFill>
          <a:blip r:embed="rId7" cstate="print"/>
          <a:srcRect/>
          <a:stretch>
            <a:fillRect/>
          </a:stretch>
        </p:blipFill>
        <p:spPr bwMode="auto">
          <a:xfrm>
            <a:off x="3581400" y="838200"/>
            <a:ext cx="1189038" cy="1536700"/>
          </a:xfrm>
          <a:prstGeom prst="rect">
            <a:avLst/>
          </a:prstGeom>
          <a:noFill/>
        </p:spPr>
      </p:pic>
      <p:pic>
        <p:nvPicPr>
          <p:cNvPr id="601090" name="Picture 2" descr="http://www.science.uva.nl/library/Hugo/Hugofigs/amorfo.jpg"/>
          <p:cNvPicPr>
            <a:picLocks noChangeAspect="1" noChangeArrowheads="1"/>
          </p:cNvPicPr>
          <p:nvPr/>
        </p:nvPicPr>
        <p:blipFill>
          <a:blip r:embed="rId8" cstate="print"/>
          <a:srcRect/>
          <a:stretch>
            <a:fillRect/>
          </a:stretch>
        </p:blipFill>
        <p:spPr bwMode="auto">
          <a:xfrm>
            <a:off x="6914087" y="838200"/>
            <a:ext cx="1086913" cy="1524000"/>
          </a:xfrm>
          <a:prstGeom prst="rect">
            <a:avLst/>
          </a:prstGeom>
          <a:noFill/>
        </p:spPr>
      </p:pic>
      <p:pic>
        <p:nvPicPr>
          <p:cNvPr id="601092" name="Picture 4" descr="http://upload.wikimedia.org/wikipedia/de/e/e2/Pfeffer.jpg"/>
          <p:cNvPicPr>
            <a:picLocks noChangeAspect="1" noChangeArrowheads="1"/>
          </p:cNvPicPr>
          <p:nvPr/>
        </p:nvPicPr>
        <p:blipFill>
          <a:blip r:embed="rId9" cstate="print"/>
          <a:srcRect/>
          <a:stretch>
            <a:fillRect/>
          </a:stretch>
        </p:blipFill>
        <p:spPr bwMode="auto">
          <a:xfrm>
            <a:off x="7988969" y="838201"/>
            <a:ext cx="1155031" cy="1524000"/>
          </a:xfrm>
          <a:prstGeom prst="rect">
            <a:avLst/>
          </a:prstGeom>
          <a:noFill/>
        </p:spPr>
      </p:pic>
      <p:pic>
        <p:nvPicPr>
          <p:cNvPr id="1249282" name="Picture 2" descr="http://www.greatscientists.net/cms/wp-content/uploads/Luigi-Galvani.jpg"/>
          <p:cNvPicPr>
            <a:picLocks noChangeAspect="1" noChangeArrowheads="1"/>
          </p:cNvPicPr>
          <p:nvPr/>
        </p:nvPicPr>
        <p:blipFill>
          <a:blip r:embed="rId10" cstate="print"/>
          <a:srcRect l="2880" r="2880"/>
          <a:stretch>
            <a:fillRect/>
          </a:stretch>
        </p:blipFill>
        <p:spPr bwMode="auto">
          <a:xfrm>
            <a:off x="22352" y="838200"/>
            <a:ext cx="1196848" cy="1524000"/>
          </a:xfrm>
          <a:prstGeom prst="rect">
            <a:avLst/>
          </a:prstGeom>
          <a:noFill/>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2200" y="533400"/>
            <a:ext cx="2895600" cy="5745162"/>
          </a:xfrm>
        </p:spPr>
        <p:txBody>
          <a:bodyPr>
            <a:normAutofit/>
          </a:bodyPr>
          <a:lstStyle/>
          <a:p>
            <a:r>
              <a:rPr lang="en-US" sz="3200" i="1" dirty="0" smtClean="0">
                <a:latin typeface="Times New Roman" pitchFamily="18" charset="0"/>
                <a:cs typeface="Times New Roman" pitchFamily="18" charset="0"/>
              </a:rPr>
              <a:t>“If I could remember the names of all these particles, I'd be a botanist.”</a:t>
            </a:r>
            <a:r>
              <a:rPr lang="en-US" sz="3200" i="1" dirty="0" smtClean="0"/>
              <a:t/>
            </a:r>
            <a:br>
              <a:rPr lang="en-US" sz="3200" i="1" dirty="0" smtClean="0"/>
            </a:br>
            <a:r>
              <a:rPr lang="en-US" sz="3200" i="1" dirty="0" smtClean="0"/>
              <a:t/>
            </a:r>
            <a:br>
              <a:rPr lang="en-US" sz="3200" i="1" dirty="0" smtClean="0"/>
            </a:br>
            <a:r>
              <a:rPr lang="en-US" sz="2800" i="1" dirty="0" smtClean="0">
                <a:latin typeface="Times New Roman" pitchFamily="18" charset="0"/>
                <a:cs typeface="Times New Roman" pitchFamily="18" charset="0"/>
              </a:rPr>
              <a:t>--</a:t>
            </a:r>
            <a:r>
              <a:rPr lang="en-US" sz="2800" i="1" dirty="0" err="1" smtClean="0">
                <a:latin typeface="Times New Roman" pitchFamily="18" charset="0"/>
                <a:cs typeface="Times New Roman" pitchFamily="18" charset="0"/>
              </a:rPr>
              <a:t>Enrico</a:t>
            </a:r>
            <a:r>
              <a:rPr lang="en-US" sz="2800" i="1" dirty="0" smtClean="0">
                <a:latin typeface="Times New Roman" pitchFamily="18" charset="0"/>
                <a:cs typeface="Times New Roman" pitchFamily="18" charset="0"/>
              </a:rPr>
              <a:t> Fermi</a:t>
            </a:r>
            <a:endParaRPr lang="en-US" sz="2800" dirty="0">
              <a:latin typeface="Times New Roman" pitchFamily="18" charset="0"/>
              <a:cs typeface="Times New Roman" pitchFamily="18" charset="0"/>
            </a:endParaRPr>
          </a:p>
        </p:txBody>
      </p:sp>
      <p:pic>
        <p:nvPicPr>
          <p:cNvPr id="2050" name="Picture 2" descr="http://s6.thisnext.com/media/largest_dimension/0BCA319A.jpg"/>
          <p:cNvPicPr>
            <a:picLocks noChangeAspect="1" noChangeArrowheads="1"/>
          </p:cNvPicPr>
          <p:nvPr/>
        </p:nvPicPr>
        <p:blipFill>
          <a:blip r:embed="rId2" cstate="print"/>
          <a:srcRect l="5935" r="7418"/>
          <a:stretch>
            <a:fillRect/>
          </a:stretch>
        </p:blipFill>
        <p:spPr bwMode="auto">
          <a:xfrm>
            <a:off x="457200" y="152400"/>
            <a:ext cx="5562600" cy="6419850"/>
          </a:xfrm>
          <a:prstGeom prst="rect">
            <a:avLst/>
          </a:prstGeom>
          <a:noFill/>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6858000"/>
          </a:xfrm>
        </p:spPr>
        <p:txBody>
          <a:bodyPr>
            <a:noAutofit/>
          </a:bodyPr>
          <a:lstStyle/>
          <a:p>
            <a:r>
              <a:rPr lang="en-US" sz="2800" i="1" dirty="0" smtClean="0"/>
              <a:t>“It was a whole attic full of discoveries that came in so fast that we didn’t know what to do with them. Except do what the botanists do, which is just classify them, organize them, and look for patterns.”</a:t>
            </a:r>
            <a:r>
              <a:rPr lang="en-US" sz="3200" dirty="0" smtClean="0"/>
              <a:t/>
            </a:r>
            <a:br>
              <a:rPr lang="en-US" sz="3200" dirty="0" smtClean="0"/>
            </a:br>
            <a:r>
              <a:rPr lang="en-US" sz="3200" dirty="0" smtClean="0"/>
              <a:t>     </a:t>
            </a:r>
            <a:r>
              <a:rPr lang="en-US" sz="2000" dirty="0" smtClean="0"/>
              <a:t>--Leon Lederman</a:t>
            </a:r>
            <a:endParaRPr lang="en-US" sz="2000" dirty="0"/>
          </a:p>
        </p:txBody>
      </p:sp>
      <p:pic>
        <p:nvPicPr>
          <p:cNvPr id="1028" name="Picture 4" descr="http://teachers.web.cern.ch/teachers/archiv/HST2002/Bubblech/mbitu/k2epl1.jpg">
            <a:hlinkClick r:id="rId2"/>
          </p:cNvPr>
          <p:cNvPicPr>
            <a:picLocks noChangeAspect="1" noChangeArrowheads="1"/>
          </p:cNvPicPr>
          <p:nvPr/>
        </p:nvPicPr>
        <p:blipFill>
          <a:blip r:embed="rId3" cstate="print"/>
          <a:srcRect l="4020" t="16981" r="17588" b="50943"/>
          <a:stretch>
            <a:fillRect/>
          </a:stretch>
        </p:blipFill>
        <p:spPr bwMode="auto">
          <a:xfrm>
            <a:off x="1295400" y="5105400"/>
            <a:ext cx="2971800" cy="1295400"/>
          </a:xfrm>
          <a:prstGeom prst="rect">
            <a:avLst/>
          </a:prstGeom>
          <a:noFill/>
        </p:spPr>
      </p:pic>
      <p:pic>
        <p:nvPicPr>
          <p:cNvPr id="1030" name="Picture 6" descr="http://teachers.web.cern.ch/teachers/archiv/HST2002/Bubblech/mbitu/ELECTRON-POSITRON2-piece.jpg"/>
          <p:cNvPicPr>
            <a:picLocks noChangeAspect="1" noChangeArrowheads="1"/>
          </p:cNvPicPr>
          <p:nvPr/>
        </p:nvPicPr>
        <p:blipFill>
          <a:blip r:embed="rId4" cstate="print"/>
          <a:srcRect/>
          <a:stretch>
            <a:fillRect/>
          </a:stretch>
        </p:blipFill>
        <p:spPr bwMode="auto">
          <a:xfrm>
            <a:off x="152400" y="4800600"/>
            <a:ext cx="1066800" cy="1789798"/>
          </a:xfrm>
          <a:prstGeom prst="rect">
            <a:avLst/>
          </a:prstGeom>
          <a:noFill/>
        </p:spPr>
      </p:pic>
      <p:pic>
        <p:nvPicPr>
          <p:cNvPr id="1034" name="Picture 10" descr="http://teachers.web.cern.ch/teachers/archiv/HST2002/Bubblech/e+%20annihilation.png"/>
          <p:cNvPicPr>
            <a:picLocks noChangeAspect="1" noChangeArrowheads="1"/>
          </p:cNvPicPr>
          <p:nvPr/>
        </p:nvPicPr>
        <p:blipFill>
          <a:blip r:embed="rId5" cstate="print"/>
          <a:srcRect/>
          <a:stretch>
            <a:fillRect/>
          </a:stretch>
        </p:blipFill>
        <p:spPr bwMode="auto">
          <a:xfrm>
            <a:off x="152401" y="420178"/>
            <a:ext cx="6095999" cy="4151821"/>
          </a:xfrm>
          <a:prstGeom prst="rect">
            <a:avLst/>
          </a:prstGeom>
          <a:noFill/>
        </p:spPr>
      </p:pic>
      <p:pic>
        <p:nvPicPr>
          <p:cNvPr id="1036" name="Picture 12" descr="http://teachers.web.cern.ch/teachers/archiv/HST2002/Bubblech/guide_files/index.jpeg"/>
          <p:cNvPicPr>
            <a:picLocks noChangeAspect="1" noChangeArrowheads="1"/>
          </p:cNvPicPr>
          <p:nvPr/>
        </p:nvPicPr>
        <p:blipFill>
          <a:blip r:embed="rId6" cstate="print"/>
          <a:srcRect/>
          <a:stretch>
            <a:fillRect/>
          </a:stretch>
        </p:blipFill>
        <p:spPr bwMode="auto">
          <a:xfrm>
            <a:off x="4343400" y="4670290"/>
            <a:ext cx="1905000" cy="2035310"/>
          </a:xfrm>
          <a:prstGeom prst="rect">
            <a:avLst/>
          </a:prstGeom>
          <a:noFill/>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066800"/>
            <a:ext cx="6858000" cy="5791200"/>
          </a:xfrm>
        </p:spPr>
        <p:txBody>
          <a:bodyPr>
            <a:normAutofit fontScale="90000"/>
          </a:bodyPr>
          <a:lstStyle/>
          <a:p>
            <a:pPr algn="l"/>
            <a:r>
              <a:rPr lang="en-US" sz="3100" dirty="0" smtClean="0">
                <a:latin typeface="Times New Roman" pitchFamily="18" charset="0"/>
                <a:cs typeface="Times New Roman" pitchFamily="18" charset="0"/>
              </a:rPr>
              <a:t>According to </a:t>
            </a:r>
            <a:r>
              <a:rPr lang="en-US" sz="3100" dirty="0" err="1" smtClean="0">
                <a:latin typeface="Times New Roman" pitchFamily="18" charset="0"/>
                <a:cs typeface="Times New Roman" pitchFamily="18" charset="0"/>
              </a:rPr>
              <a:t>Hannes</a:t>
            </a:r>
            <a:r>
              <a:rPr lang="en-US" sz="3100" dirty="0" smtClean="0">
                <a:latin typeface="Times New Roman" pitchFamily="18" charset="0"/>
                <a:cs typeface="Times New Roman" pitchFamily="18" charset="0"/>
              </a:rPr>
              <a:t> </a:t>
            </a:r>
            <a:r>
              <a:rPr lang="en-US" sz="3100" dirty="0" err="1" smtClean="0">
                <a:latin typeface="Times New Roman" pitchFamily="18" charset="0"/>
                <a:cs typeface="Times New Roman" pitchFamily="18" charset="0"/>
              </a:rPr>
              <a:t>Alfvén</a:t>
            </a:r>
            <a:r>
              <a:rPr lang="en-US" sz="3100" dirty="0" smtClean="0">
                <a:latin typeface="Times New Roman" pitchFamily="18" charset="0"/>
                <a:cs typeface="Times New Roman" pitchFamily="18" charset="0"/>
              </a:rPr>
              <a:t> (1969)</a:t>
            </a:r>
            <a:r>
              <a:rPr lang="en-US" sz="3100" i="1" dirty="0" smtClean="0">
                <a:latin typeface="Times New Roman" pitchFamily="18" charset="0"/>
                <a:cs typeface="Times New Roman" pitchFamily="18" charset="0"/>
              </a:rPr>
              <a:t>, “…the modern study of natural science is concentrated on the examination of three major fronts. We can classify them into the examination of the </a:t>
            </a:r>
            <a:r>
              <a:rPr lang="en-US" sz="3100" b="1" i="1" dirty="0" smtClean="0">
                <a:latin typeface="Times New Roman" pitchFamily="18" charset="0"/>
                <a:cs typeface="Times New Roman" pitchFamily="18" charset="0"/>
              </a:rPr>
              <a:t>very large</a:t>
            </a:r>
            <a:r>
              <a:rPr lang="en-US" sz="3100" i="1" dirty="0" smtClean="0">
                <a:latin typeface="Times New Roman" pitchFamily="18" charset="0"/>
                <a:cs typeface="Times New Roman" pitchFamily="18" charset="0"/>
              </a:rPr>
              <a:t> [i.e. astronomy], that of the </a:t>
            </a:r>
            <a:r>
              <a:rPr lang="en-US" sz="3100" b="1" i="1" dirty="0" smtClean="0">
                <a:latin typeface="Times New Roman" pitchFamily="18" charset="0"/>
                <a:cs typeface="Times New Roman" pitchFamily="18" charset="0"/>
              </a:rPr>
              <a:t>very small </a:t>
            </a:r>
            <a:r>
              <a:rPr lang="en-US" sz="3100" i="1" dirty="0" smtClean="0">
                <a:latin typeface="Times New Roman" pitchFamily="18" charset="0"/>
                <a:cs typeface="Times New Roman" pitchFamily="18" charset="0"/>
              </a:rPr>
              <a:t>[i.e. physics],  and that of the </a:t>
            </a:r>
            <a:r>
              <a:rPr lang="en-US" sz="3100" b="1" i="1" dirty="0" smtClean="0">
                <a:latin typeface="Times New Roman" pitchFamily="18" charset="0"/>
                <a:cs typeface="Times New Roman" pitchFamily="18" charset="0"/>
              </a:rPr>
              <a:t>very complicated </a:t>
            </a:r>
            <a:r>
              <a:rPr lang="en-US" sz="3100" i="1" dirty="0" smtClean="0">
                <a:latin typeface="Times New Roman" pitchFamily="18" charset="0"/>
                <a:cs typeface="Times New Roman" pitchFamily="18" charset="0"/>
              </a:rPr>
              <a:t>[i.e. biology]. These are the three main fronts on which man combats his ignorance.” </a:t>
            </a:r>
            <a:br>
              <a:rPr lang="en-US" sz="3100" i="1" dirty="0" smtClean="0">
                <a:latin typeface="Times New Roman" pitchFamily="18" charset="0"/>
                <a:cs typeface="Times New Roman" pitchFamily="18" charset="0"/>
              </a:rPr>
            </a:br>
            <a:r>
              <a:rPr lang="en-US" sz="3100" i="1" dirty="0" smtClean="0">
                <a:latin typeface="Times New Roman" pitchFamily="18" charset="0"/>
                <a:cs typeface="Times New Roman" pitchFamily="18" charset="0"/>
              </a:rPr>
              <a:t/>
            </a:r>
            <a:br>
              <a:rPr lang="en-US" sz="3100" i="1" dirty="0" smtClean="0">
                <a:latin typeface="Times New Roman" pitchFamily="18" charset="0"/>
                <a:cs typeface="Times New Roman" pitchFamily="18" charset="0"/>
              </a:rPr>
            </a:br>
            <a:r>
              <a:rPr lang="en-US" sz="3100" dirty="0" smtClean="0">
                <a:latin typeface="Times New Roman" pitchFamily="18" charset="0"/>
                <a:cs typeface="Times New Roman" pitchFamily="18" charset="0"/>
              </a:rPr>
              <a:t>The study of the very complicated in living systems will continue to contribute substantially to our understanding of  natural science from the very small to the very large.</a:t>
            </a:r>
            <a:r>
              <a:rPr lang="en-US" sz="2700" i="1" dirty="0" smtClean="0">
                <a:latin typeface="Times New Roman" pitchFamily="18" charset="0"/>
                <a:cs typeface="Times New Roman" pitchFamily="18" charset="0"/>
              </a:rPr>
              <a:t/>
            </a:r>
            <a:br>
              <a:rPr lang="en-US" sz="2700" i="1" dirty="0" smtClean="0">
                <a:latin typeface="Times New Roman" pitchFamily="18" charset="0"/>
                <a:cs typeface="Times New Roman" pitchFamily="18" charset="0"/>
              </a:rPr>
            </a:br>
            <a:r>
              <a:rPr lang="en-US" sz="2700" b="1" i="1" dirty="0" smtClean="0">
                <a:latin typeface="Times New Roman" pitchFamily="18" charset="0"/>
                <a:cs typeface="Times New Roman" pitchFamily="18" charset="0"/>
              </a:rPr>
              <a:t/>
            </a:r>
            <a:br>
              <a:rPr lang="en-US" sz="2700" b="1" i="1" dirty="0" smtClean="0">
                <a:latin typeface="Times New Roman" pitchFamily="18" charset="0"/>
                <a:cs typeface="Times New Roman" pitchFamily="18" charset="0"/>
              </a:rPr>
            </a:br>
            <a:r>
              <a:rPr lang="en-US" sz="2700" b="1" i="1" dirty="0" smtClean="0">
                <a:latin typeface="Times New Roman" pitchFamily="18" charset="0"/>
                <a:cs typeface="Times New Roman" pitchFamily="18" charset="0"/>
              </a:rPr>
              <a:t/>
            </a:r>
            <a:br>
              <a:rPr lang="en-US" sz="2700" b="1" i="1" dirty="0" smtClean="0">
                <a:latin typeface="Times New Roman" pitchFamily="18" charset="0"/>
                <a:cs typeface="Times New Roman" pitchFamily="18" charset="0"/>
              </a:rPr>
            </a:br>
            <a:endParaRPr lang="en-US" sz="2700" b="1" dirty="0">
              <a:latin typeface="Times New Roman" pitchFamily="18" charset="0"/>
              <a:cs typeface="Times New Roman" pitchFamily="18" charset="0"/>
            </a:endParaRPr>
          </a:p>
        </p:txBody>
      </p:sp>
      <p:pic>
        <p:nvPicPr>
          <p:cNvPr id="3" name="Picture 2" descr="http://www.ne.se/neimage/1262555.jpg"/>
          <p:cNvPicPr>
            <a:picLocks noChangeAspect="1" noChangeArrowheads="1"/>
          </p:cNvPicPr>
          <p:nvPr/>
        </p:nvPicPr>
        <p:blipFill>
          <a:blip r:embed="rId2" cstate="print"/>
          <a:srcRect/>
          <a:stretch>
            <a:fillRect/>
          </a:stretch>
        </p:blipFill>
        <p:spPr bwMode="auto">
          <a:xfrm>
            <a:off x="152401" y="1138595"/>
            <a:ext cx="1828799" cy="2519005"/>
          </a:xfrm>
          <a:prstGeom prst="rect">
            <a:avLst/>
          </a:prstGeom>
          <a:noFill/>
        </p:spPr>
      </p:pic>
      <p:pic>
        <p:nvPicPr>
          <p:cNvPr id="1027" name="Picture 3"/>
          <p:cNvPicPr>
            <a:picLocks noChangeAspect="1" noChangeArrowheads="1"/>
          </p:cNvPicPr>
          <p:nvPr/>
        </p:nvPicPr>
        <p:blipFill>
          <a:blip r:embed="rId3" cstate="print">
            <a:grayscl/>
            <a:lum bright="23000" contrast="19000"/>
          </a:blip>
          <a:srcRect/>
          <a:stretch>
            <a:fillRect/>
          </a:stretch>
        </p:blipFill>
        <p:spPr bwMode="auto">
          <a:xfrm>
            <a:off x="131648" y="4749936"/>
            <a:ext cx="1849552" cy="17270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Understanding Einstein’s Role in Science</a:t>
            </a:r>
            <a:endParaRPr lang="en-US" dirty="0"/>
          </a:p>
        </p:txBody>
      </p:sp>
      <p:sp>
        <p:nvSpPr>
          <p:cNvPr id="3" name="Content Placeholder 2"/>
          <p:cNvSpPr>
            <a:spLocks noGrp="1"/>
          </p:cNvSpPr>
          <p:nvPr>
            <p:ph idx="1"/>
          </p:nvPr>
        </p:nvSpPr>
        <p:spPr>
          <a:xfrm>
            <a:off x="0" y="1524000"/>
            <a:ext cx="4953000" cy="5410200"/>
          </a:xfrm>
        </p:spPr>
        <p:txBody>
          <a:bodyPr>
            <a:normAutofit fontScale="92500" lnSpcReduction="10000"/>
          </a:bodyPr>
          <a:lstStyle/>
          <a:p>
            <a:pPr>
              <a:buNone/>
            </a:pPr>
            <a:r>
              <a:rPr lang="en-US" dirty="0" smtClean="0"/>
              <a:t>	“…toward the general relativity theory which tried to solve the problem of gravitation the attitude was </a:t>
            </a:r>
            <a:r>
              <a:rPr lang="en-US" b="1" dirty="0" smtClean="0"/>
              <a:t>‘Who cares?’ </a:t>
            </a:r>
            <a:r>
              <a:rPr lang="en-US" dirty="0" smtClean="0"/>
              <a:t>Einstein told me of the lack of interest in this problem, how no one believed in the success of this method of attack, which seemed shockingly unconventional….”</a:t>
            </a:r>
          </a:p>
          <a:p>
            <a:pPr>
              <a:buNone/>
            </a:pPr>
            <a:r>
              <a:rPr lang="en-US" sz="2200" dirty="0" smtClean="0"/>
              <a:t>                                 Leopold </a:t>
            </a:r>
            <a:r>
              <a:rPr lang="en-US" sz="2200" dirty="0" err="1" smtClean="0"/>
              <a:t>Infeld</a:t>
            </a:r>
            <a:r>
              <a:rPr lang="en-US" sz="2200" dirty="0" smtClean="0"/>
              <a:t> </a:t>
            </a:r>
            <a:r>
              <a:rPr lang="en-US" sz="2200" i="1" dirty="0" smtClean="0"/>
              <a:t>Quest</a:t>
            </a:r>
            <a:r>
              <a:rPr lang="en-US" sz="2200" dirty="0" smtClean="0"/>
              <a:t> (1941)              </a:t>
            </a:r>
          </a:p>
          <a:p>
            <a:pPr>
              <a:buNone/>
            </a:pPr>
            <a:endParaRPr lang="en-US" dirty="0"/>
          </a:p>
        </p:txBody>
      </p:sp>
      <p:pic>
        <p:nvPicPr>
          <p:cNvPr id="376834" name="Picture 2" descr="http://www.classicalcreations.com/img/mgnt/someone_who_cares.jpg"/>
          <p:cNvPicPr>
            <a:picLocks noChangeAspect="1" noChangeArrowheads="1"/>
          </p:cNvPicPr>
          <p:nvPr/>
        </p:nvPicPr>
        <p:blipFill>
          <a:blip r:embed="rId2" cstate="print"/>
          <a:srcRect/>
          <a:stretch>
            <a:fillRect/>
          </a:stretch>
        </p:blipFill>
        <p:spPr bwMode="auto">
          <a:xfrm>
            <a:off x="5105400" y="1455554"/>
            <a:ext cx="3886200" cy="2792597"/>
          </a:xfrm>
          <a:prstGeom prst="rect">
            <a:avLst/>
          </a:prstGeom>
          <a:noFill/>
        </p:spPr>
      </p:pic>
      <p:pic>
        <p:nvPicPr>
          <p:cNvPr id="887810" name="Picture 2" descr="http://images8.cpcache.com/product/269858298v6_480x480_Front.jpg"/>
          <p:cNvPicPr>
            <a:picLocks noChangeAspect="1" noChangeArrowheads="1"/>
          </p:cNvPicPr>
          <p:nvPr/>
        </p:nvPicPr>
        <p:blipFill>
          <a:blip r:embed="rId3" cstate="print"/>
          <a:srcRect l="8000" t="8000" r="8000" b="8000"/>
          <a:stretch>
            <a:fillRect/>
          </a:stretch>
        </p:blipFill>
        <p:spPr bwMode="auto">
          <a:xfrm>
            <a:off x="5105400" y="4419600"/>
            <a:ext cx="1676400" cy="1676400"/>
          </a:xfrm>
          <a:prstGeom prst="rect">
            <a:avLst/>
          </a:prstGeom>
          <a:noFill/>
        </p:spPr>
      </p:pic>
      <p:pic>
        <p:nvPicPr>
          <p:cNvPr id="887812" name="Picture 4" descr="http://farm1.static.flickr.com/83/276780530_2921f1e7b3_o.jpg"/>
          <p:cNvPicPr>
            <a:picLocks noChangeAspect="1" noChangeArrowheads="1"/>
          </p:cNvPicPr>
          <p:nvPr/>
        </p:nvPicPr>
        <p:blipFill>
          <a:blip r:embed="rId4" cstate="print"/>
          <a:srcRect l="8550"/>
          <a:stretch>
            <a:fillRect/>
          </a:stretch>
        </p:blipFill>
        <p:spPr bwMode="auto">
          <a:xfrm>
            <a:off x="7010400" y="4419600"/>
            <a:ext cx="1981200" cy="1624823"/>
          </a:xfrm>
          <a:prstGeom prst="rect">
            <a:avLst/>
          </a:prstGeom>
          <a:noFill/>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826" name="Rectangle 2"/>
          <p:cNvSpPr>
            <a:spLocks noGrp="1" noChangeArrowheads="1"/>
          </p:cNvSpPr>
          <p:nvPr>
            <p:ph type="title"/>
          </p:nvPr>
        </p:nvSpPr>
        <p:spPr/>
        <p:txBody>
          <a:bodyPr/>
          <a:lstStyle/>
          <a:p>
            <a:r>
              <a:rPr lang="en-US"/>
              <a:t>  </a:t>
            </a:r>
          </a:p>
        </p:txBody>
      </p:sp>
      <p:sp>
        <p:nvSpPr>
          <p:cNvPr id="717827" name="Rectangle 3"/>
          <p:cNvSpPr>
            <a:spLocks noGrp="1" noChangeArrowheads="1"/>
          </p:cNvSpPr>
          <p:nvPr>
            <p:ph idx="1"/>
          </p:nvPr>
        </p:nvSpPr>
        <p:spPr/>
        <p:txBody>
          <a:bodyPr/>
          <a:lstStyle/>
          <a:p>
            <a:pPr>
              <a:buFontTx/>
              <a:buNone/>
            </a:pPr>
            <a:r>
              <a:rPr lang="en-US"/>
              <a:t> </a:t>
            </a:r>
          </a:p>
        </p:txBody>
      </p:sp>
      <p:pic>
        <p:nvPicPr>
          <p:cNvPr id="717829" name="Picture 5" descr="there_is_no_box_tshirt-p235785747038196731y7vb_400"/>
          <p:cNvPicPr>
            <a:picLocks noChangeAspect="1" noChangeArrowheads="1"/>
          </p:cNvPicPr>
          <p:nvPr/>
        </p:nvPicPr>
        <p:blipFill>
          <a:blip r:embed="rId3" cstate="print"/>
          <a:srcRect/>
          <a:stretch>
            <a:fillRect/>
          </a:stretch>
        </p:blipFill>
        <p:spPr bwMode="auto">
          <a:xfrm>
            <a:off x="987425" y="-76200"/>
            <a:ext cx="7623175" cy="7623175"/>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3666" name="Rectangle 2"/>
          <p:cNvSpPr>
            <a:spLocks noGrp="1" noChangeArrowheads="1"/>
          </p:cNvSpPr>
          <p:nvPr>
            <p:ph type="title"/>
          </p:nvPr>
        </p:nvSpPr>
        <p:spPr/>
        <p:txBody>
          <a:bodyPr/>
          <a:lstStyle/>
          <a:p>
            <a:r>
              <a:rPr lang="en-US"/>
              <a:t>  </a:t>
            </a:r>
          </a:p>
        </p:txBody>
      </p:sp>
      <p:sp>
        <p:nvSpPr>
          <p:cNvPr id="753667" name="Rectangle 3"/>
          <p:cNvSpPr>
            <a:spLocks noGrp="1" noChangeArrowheads="1"/>
          </p:cNvSpPr>
          <p:nvPr>
            <p:ph idx="1"/>
          </p:nvPr>
        </p:nvSpPr>
        <p:spPr/>
        <p:txBody>
          <a:bodyPr/>
          <a:lstStyle/>
          <a:p>
            <a:pPr>
              <a:buFontTx/>
              <a:buNone/>
            </a:pPr>
            <a:r>
              <a:rPr lang="en-US"/>
              <a:t> </a:t>
            </a:r>
          </a:p>
        </p:txBody>
      </p:sp>
      <p:pic>
        <p:nvPicPr>
          <p:cNvPr id="753668" name="Picture 4" descr="there_is_no_box_tshirt-p235785747038196731y7vb_400"/>
          <p:cNvPicPr>
            <a:picLocks noChangeAspect="1" noChangeArrowheads="1"/>
          </p:cNvPicPr>
          <p:nvPr/>
        </p:nvPicPr>
        <p:blipFill>
          <a:blip r:embed="rId3" cstate="print"/>
          <a:srcRect/>
          <a:stretch>
            <a:fillRect/>
          </a:stretch>
        </p:blipFill>
        <p:spPr bwMode="auto">
          <a:xfrm>
            <a:off x="987425" y="-76200"/>
            <a:ext cx="7623175" cy="7623175"/>
          </a:xfrm>
          <a:prstGeom prst="rect">
            <a:avLst/>
          </a:prstGeom>
          <a:noFill/>
        </p:spPr>
      </p:pic>
      <p:sp>
        <p:nvSpPr>
          <p:cNvPr id="753669" name="Text Box 5"/>
          <p:cNvSpPr txBox="1">
            <a:spLocks noChangeArrowheads="1"/>
          </p:cNvSpPr>
          <p:nvPr/>
        </p:nvSpPr>
        <p:spPr bwMode="auto">
          <a:xfrm>
            <a:off x="2301875" y="2667000"/>
            <a:ext cx="4343400" cy="946150"/>
          </a:xfrm>
          <a:prstGeom prst="rect">
            <a:avLst/>
          </a:prstGeom>
          <a:noFill/>
          <a:ln w="9525">
            <a:noFill/>
            <a:miter lim="800000"/>
            <a:headEnd/>
            <a:tailEnd/>
          </a:ln>
          <a:effectLst/>
        </p:spPr>
        <p:txBody>
          <a:bodyPr wrap="none">
            <a:spAutoFit/>
          </a:bodyPr>
          <a:lstStyle/>
          <a:p>
            <a:pPr algn="ctr"/>
            <a:r>
              <a:rPr lang="en-US" sz="2800">
                <a:solidFill>
                  <a:schemeClr val="bg1"/>
                </a:solidFill>
              </a:rPr>
              <a:t>“There is no real divisions </a:t>
            </a:r>
          </a:p>
          <a:p>
            <a:pPr algn="ctr"/>
            <a:r>
              <a:rPr lang="en-US" sz="2800">
                <a:solidFill>
                  <a:schemeClr val="bg1"/>
                </a:solidFill>
              </a:rPr>
              <a:t>between disciplines.”</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Life at Low Reynolds Number (Re)</a:t>
            </a:r>
            <a:endParaRPr lang="en-US" dirty="0"/>
          </a:p>
        </p:txBody>
      </p:sp>
      <p:sp>
        <p:nvSpPr>
          <p:cNvPr id="3" name="Content Placeholder 2"/>
          <p:cNvSpPr>
            <a:spLocks noGrp="1"/>
          </p:cNvSpPr>
          <p:nvPr>
            <p:ph idx="1"/>
          </p:nvPr>
        </p:nvSpPr>
        <p:spPr>
          <a:xfrm>
            <a:off x="228600" y="1676400"/>
            <a:ext cx="4876800" cy="5257800"/>
          </a:xfrm>
        </p:spPr>
        <p:txBody>
          <a:bodyPr>
            <a:normAutofit fontScale="92500" lnSpcReduction="20000"/>
          </a:bodyPr>
          <a:lstStyle/>
          <a:p>
            <a:r>
              <a:rPr lang="en-US" dirty="0" smtClean="0"/>
              <a:t>Re is a dimensionless number that gives the </a:t>
            </a:r>
            <a:r>
              <a:rPr lang="en-US" b="1" i="1" dirty="0" smtClean="0"/>
              <a:t>ratio of the inertial force to the viscous force</a:t>
            </a:r>
            <a:r>
              <a:rPr lang="en-US" dirty="0" smtClean="0"/>
              <a:t>.</a:t>
            </a:r>
          </a:p>
          <a:p>
            <a:r>
              <a:rPr lang="en-US" dirty="0" smtClean="0"/>
              <a:t>Re = (</a:t>
            </a:r>
            <a:r>
              <a:rPr lang="el-GR" dirty="0" smtClean="0">
                <a:latin typeface="Times New Roman"/>
                <a:cs typeface="Times New Roman"/>
              </a:rPr>
              <a:t>ρ</a:t>
            </a:r>
            <a:r>
              <a:rPr lang="en-US" dirty="0" err="1" smtClean="0">
                <a:latin typeface="Times New Roman"/>
                <a:cs typeface="Times New Roman"/>
              </a:rPr>
              <a:t>vl</a:t>
            </a:r>
            <a:r>
              <a:rPr lang="en-US" dirty="0" smtClean="0">
                <a:latin typeface="Times New Roman"/>
                <a:cs typeface="Times New Roman"/>
              </a:rPr>
              <a:t>)/(</a:t>
            </a:r>
            <a:r>
              <a:rPr lang="el-GR" b="1" dirty="0" smtClean="0">
                <a:solidFill>
                  <a:srgbClr val="FF0000"/>
                </a:solidFill>
                <a:latin typeface="Times New Roman"/>
                <a:cs typeface="Times New Roman"/>
              </a:rPr>
              <a:t>η</a:t>
            </a:r>
            <a:r>
              <a:rPr lang="en-US" dirty="0" smtClean="0">
                <a:latin typeface="Times New Roman"/>
                <a:cs typeface="Times New Roman"/>
              </a:rPr>
              <a:t>)</a:t>
            </a:r>
          </a:p>
          <a:p>
            <a:r>
              <a:rPr lang="en-US" dirty="0" smtClean="0">
                <a:latin typeface="Times New Roman"/>
                <a:cs typeface="Times New Roman"/>
              </a:rPr>
              <a:t>When Re &gt; 1, inertial forces predominate (</a:t>
            </a:r>
            <a:r>
              <a:rPr lang="en-US" i="1" dirty="0" smtClean="0">
                <a:latin typeface="Times New Roman"/>
                <a:cs typeface="Times New Roman"/>
              </a:rPr>
              <a:t>resistance is negligible and Newton would be right</a:t>
            </a:r>
            <a:r>
              <a:rPr lang="en-US" dirty="0" smtClean="0">
                <a:latin typeface="Times New Roman"/>
                <a:cs typeface="Times New Roman"/>
              </a:rPr>
              <a:t>).</a:t>
            </a:r>
          </a:p>
          <a:p>
            <a:r>
              <a:rPr lang="en-US" dirty="0" smtClean="0">
                <a:latin typeface="Times New Roman"/>
                <a:cs typeface="Times New Roman"/>
              </a:rPr>
              <a:t>When Re &lt; 1, viscous forces predominate (</a:t>
            </a:r>
            <a:r>
              <a:rPr lang="en-US" i="1" dirty="0" smtClean="0">
                <a:latin typeface="Times New Roman"/>
                <a:cs typeface="Times New Roman"/>
              </a:rPr>
              <a:t>resistance matters and Aristotle would be right</a:t>
            </a:r>
            <a:r>
              <a:rPr lang="en-US" dirty="0" smtClean="0">
                <a:latin typeface="Times New Roman"/>
                <a:cs typeface="Times New Roman"/>
              </a:rPr>
              <a:t>).</a:t>
            </a:r>
          </a:p>
        </p:txBody>
      </p:sp>
      <p:pic>
        <p:nvPicPr>
          <p:cNvPr id="292866" name="Picture 2" descr="http://docs.google.com/viewer?url=http%3A%2F%2Fjilawww.colorado.edu%2Fperkinsgroup%2FPurcell_life_at_low_reynolds_number.pdf&amp;a=bi&amp;pagenumber=1&amp;w=400"/>
          <p:cNvPicPr>
            <a:picLocks noChangeAspect="1" noChangeArrowheads="1"/>
          </p:cNvPicPr>
          <p:nvPr/>
        </p:nvPicPr>
        <p:blipFill>
          <a:blip r:embed="rId2" cstate="print"/>
          <a:srcRect t="46332" r="52800" b="5560"/>
          <a:stretch>
            <a:fillRect/>
          </a:stretch>
        </p:blipFill>
        <p:spPr bwMode="auto">
          <a:xfrm>
            <a:off x="5257800" y="1850532"/>
            <a:ext cx="3505200" cy="4626468"/>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8018" name="Picture 2"/>
          <p:cNvPicPr>
            <a:picLocks noChangeAspect="1" noChangeArrowheads="1"/>
          </p:cNvPicPr>
          <p:nvPr/>
        </p:nvPicPr>
        <p:blipFill>
          <a:blip r:embed="rId2" cstate="print"/>
          <a:srcRect/>
          <a:stretch>
            <a:fillRect/>
          </a:stretch>
        </p:blipFill>
        <p:spPr bwMode="auto">
          <a:xfrm>
            <a:off x="292482" y="1752600"/>
            <a:ext cx="4736718" cy="4797660"/>
          </a:xfrm>
          <a:prstGeom prst="rect">
            <a:avLst/>
          </a:prstGeom>
          <a:noFill/>
          <a:ln w="9525">
            <a:noFill/>
            <a:miter lim="800000"/>
            <a:headEnd/>
            <a:tailEnd/>
          </a:ln>
          <a:effectLst/>
        </p:spPr>
      </p:pic>
      <p:pic>
        <p:nvPicPr>
          <p:cNvPr id="1238019" name="Picture 3"/>
          <p:cNvPicPr>
            <a:picLocks noChangeAspect="1" noChangeArrowheads="1"/>
          </p:cNvPicPr>
          <p:nvPr/>
        </p:nvPicPr>
        <p:blipFill>
          <a:blip r:embed="rId3" cstate="print"/>
          <a:srcRect/>
          <a:stretch>
            <a:fillRect/>
          </a:stretch>
        </p:blipFill>
        <p:spPr bwMode="auto">
          <a:xfrm>
            <a:off x="2286000" y="228600"/>
            <a:ext cx="5162550" cy="1085850"/>
          </a:xfrm>
          <a:prstGeom prst="rect">
            <a:avLst/>
          </a:prstGeom>
          <a:noFill/>
          <a:ln w="9525">
            <a:noFill/>
            <a:miter lim="800000"/>
            <a:headEnd/>
            <a:tailEnd/>
          </a:ln>
          <a:effectLst/>
        </p:spPr>
      </p:pic>
      <p:pic>
        <p:nvPicPr>
          <p:cNvPr id="1238021" name="Picture 5" descr="http://www.nndb.com/people/772/000099475/em-purcell-3-sized.jpg"/>
          <p:cNvPicPr>
            <a:picLocks noChangeAspect="1" noChangeArrowheads="1"/>
          </p:cNvPicPr>
          <p:nvPr/>
        </p:nvPicPr>
        <p:blipFill>
          <a:blip r:embed="rId4" cstate="print"/>
          <a:srcRect/>
          <a:stretch>
            <a:fillRect/>
          </a:stretch>
        </p:blipFill>
        <p:spPr bwMode="auto">
          <a:xfrm>
            <a:off x="5334000" y="1752600"/>
            <a:ext cx="3518540" cy="4800600"/>
          </a:xfrm>
          <a:prstGeom prst="rect">
            <a:avLst/>
          </a:prstGeom>
          <a:noFill/>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Rectangle 2"/>
          <p:cNvSpPr>
            <a:spLocks noGrp="1" noChangeArrowheads="1"/>
          </p:cNvSpPr>
          <p:nvPr>
            <p:ph type="title"/>
          </p:nvPr>
        </p:nvSpPr>
        <p:spPr/>
        <p:txBody>
          <a:bodyPr/>
          <a:lstStyle/>
          <a:p>
            <a:r>
              <a:rPr lang="en-US"/>
              <a:t>  </a:t>
            </a:r>
          </a:p>
        </p:txBody>
      </p:sp>
      <p:sp>
        <p:nvSpPr>
          <p:cNvPr id="692227" name="Rectangle 3"/>
          <p:cNvSpPr>
            <a:spLocks noGrp="1" noChangeArrowheads="1"/>
          </p:cNvSpPr>
          <p:nvPr>
            <p:ph idx="1"/>
          </p:nvPr>
        </p:nvSpPr>
        <p:spPr/>
        <p:txBody>
          <a:bodyPr/>
          <a:lstStyle/>
          <a:p>
            <a:pPr>
              <a:buFontTx/>
              <a:buNone/>
            </a:pPr>
            <a:r>
              <a:rPr lang="en-US"/>
              <a:t>  </a:t>
            </a:r>
          </a:p>
        </p:txBody>
      </p:sp>
      <p:pic>
        <p:nvPicPr>
          <p:cNvPr id="692228" name="Picture 4" descr="9-7"/>
          <p:cNvPicPr>
            <a:picLocks noChangeAspect="1" noChangeArrowheads="1"/>
          </p:cNvPicPr>
          <p:nvPr/>
        </p:nvPicPr>
        <p:blipFill>
          <a:blip r:embed="rId3" cstate="print"/>
          <a:srcRect/>
          <a:stretch>
            <a:fillRect/>
          </a:stretch>
        </p:blipFill>
        <p:spPr bwMode="auto">
          <a:xfrm>
            <a:off x="0" y="0"/>
            <a:ext cx="9461500" cy="7088188"/>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2"/>
          <p:cNvSpPr>
            <a:spLocks noGrp="1" noChangeArrowheads="1"/>
          </p:cNvSpPr>
          <p:nvPr>
            <p:ph type="title"/>
          </p:nvPr>
        </p:nvSpPr>
        <p:spPr>
          <a:xfrm>
            <a:off x="-76200" y="228600"/>
            <a:ext cx="9296400" cy="1143000"/>
          </a:xfrm>
        </p:spPr>
        <p:txBody>
          <a:bodyPr>
            <a:normAutofit fontScale="90000"/>
          </a:bodyPr>
          <a:lstStyle/>
          <a:p>
            <a:r>
              <a:rPr lang="en-US" sz="3200" dirty="0" err="1"/>
              <a:t>Eiji</a:t>
            </a:r>
            <a:r>
              <a:rPr lang="en-US" sz="3200" dirty="0"/>
              <a:t> </a:t>
            </a:r>
            <a:r>
              <a:rPr lang="en-US" sz="3200" dirty="0" err="1"/>
              <a:t>Kamitsubo</a:t>
            </a:r>
            <a:r>
              <a:rPr lang="en-US" sz="3200" dirty="0"/>
              <a:t> (1989) Showed that the </a:t>
            </a:r>
            <a:r>
              <a:rPr lang="en-US" sz="3200" dirty="0" err="1" smtClean="0"/>
              <a:t>Cytoplasmic</a:t>
            </a:r>
            <a:r>
              <a:rPr lang="en-US" sz="3200" dirty="0" smtClean="0"/>
              <a:t> Viscosity </a:t>
            </a:r>
            <a:r>
              <a:rPr lang="en-US" sz="3200" dirty="0"/>
              <a:t>is Non-Newtonian Using the Centrifuge Microscope</a:t>
            </a:r>
            <a:endParaRPr lang="en-US" sz="3200" i="1" dirty="0"/>
          </a:p>
        </p:txBody>
      </p:sp>
      <p:sp>
        <p:nvSpPr>
          <p:cNvPr id="472067" name="Rectangle 3"/>
          <p:cNvSpPr>
            <a:spLocks noGrp="1" noChangeArrowheads="1"/>
          </p:cNvSpPr>
          <p:nvPr>
            <p:ph type="body" sz="half" idx="1"/>
          </p:nvPr>
        </p:nvSpPr>
        <p:spPr/>
        <p:txBody>
          <a:bodyPr/>
          <a:lstStyle/>
          <a:p>
            <a:pPr>
              <a:buFontTx/>
              <a:buNone/>
            </a:pPr>
            <a:r>
              <a:rPr lang="en-US" sz="2800"/>
              <a:t> </a:t>
            </a:r>
          </a:p>
        </p:txBody>
      </p:sp>
      <p:sp>
        <p:nvSpPr>
          <p:cNvPr id="472068" name="Rectangle 4"/>
          <p:cNvSpPr>
            <a:spLocks noChangeArrowheads="1"/>
          </p:cNvSpPr>
          <p:nvPr/>
        </p:nvSpPr>
        <p:spPr bwMode="auto">
          <a:xfrm>
            <a:off x="0" y="201613"/>
            <a:ext cx="9144000" cy="0"/>
          </a:xfrm>
          <a:prstGeom prst="rect">
            <a:avLst/>
          </a:prstGeom>
          <a:noFill/>
          <a:ln w="9525">
            <a:noFill/>
            <a:miter lim="800000"/>
            <a:headEnd/>
            <a:tailEnd/>
          </a:ln>
          <a:effectLst/>
        </p:spPr>
        <p:txBody>
          <a:bodyPr wrap="none" anchor="ctr">
            <a:spAutoFit/>
          </a:bodyPr>
          <a:lstStyle/>
          <a:p>
            <a:endParaRPr lang="en-US"/>
          </a:p>
        </p:txBody>
      </p:sp>
      <p:graphicFrame>
        <p:nvGraphicFramePr>
          <p:cNvPr id="472069" name="Object 5"/>
          <p:cNvGraphicFramePr>
            <a:graphicFrameLocks noChangeAspect="1"/>
          </p:cNvGraphicFramePr>
          <p:nvPr/>
        </p:nvGraphicFramePr>
        <p:xfrm>
          <a:off x="1027113" y="1598613"/>
          <a:ext cx="6973887" cy="4878387"/>
        </p:xfrm>
        <a:graphic>
          <a:graphicData uri="http://schemas.openxmlformats.org/presentationml/2006/ole">
            <p:oleObj spid="_x0000_s1238018" r:id="rId4" imgW="5335524" imgH="6451092" progId="">
              <p:embed/>
            </p:oleObj>
          </a:graphicData>
        </a:graphic>
      </p:graphicFrame>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a:xfrm>
            <a:off x="0" y="76200"/>
            <a:ext cx="9144000" cy="990600"/>
          </a:xfrm>
        </p:spPr>
        <p:txBody>
          <a:bodyPr/>
          <a:lstStyle/>
          <a:p>
            <a:r>
              <a:rPr lang="en-US" sz="4000"/>
              <a:t>Cytoplasm, like Catsup, is Thixotropic</a:t>
            </a:r>
          </a:p>
        </p:txBody>
      </p:sp>
      <p:sp>
        <p:nvSpPr>
          <p:cNvPr id="541699" name="Rectangle 3"/>
          <p:cNvSpPr>
            <a:spLocks noGrp="1" noChangeArrowheads="1"/>
          </p:cNvSpPr>
          <p:nvPr>
            <p:ph idx="1"/>
          </p:nvPr>
        </p:nvSpPr>
        <p:spPr/>
        <p:txBody>
          <a:bodyPr/>
          <a:lstStyle/>
          <a:p>
            <a:pPr>
              <a:buFontTx/>
              <a:buNone/>
            </a:pPr>
            <a:r>
              <a:rPr lang="en-US"/>
              <a:t>  </a:t>
            </a:r>
          </a:p>
        </p:txBody>
      </p:sp>
      <p:pic>
        <p:nvPicPr>
          <p:cNvPr id="541700" name="Picture 4" descr="9-13"/>
          <p:cNvPicPr>
            <a:picLocks noChangeAspect="1" noChangeArrowheads="1"/>
          </p:cNvPicPr>
          <p:nvPr/>
        </p:nvPicPr>
        <p:blipFill>
          <a:blip r:embed="rId3" cstate="print"/>
          <a:srcRect/>
          <a:stretch>
            <a:fillRect/>
          </a:stretch>
        </p:blipFill>
        <p:spPr bwMode="auto">
          <a:xfrm>
            <a:off x="533400" y="990600"/>
            <a:ext cx="3638550" cy="2849563"/>
          </a:xfrm>
          <a:prstGeom prst="rect">
            <a:avLst/>
          </a:prstGeom>
          <a:noFill/>
        </p:spPr>
      </p:pic>
      <p:pic>
        <p:nvPicPr>
          <p:cNvPr id="541701" name="Picture 5" descr="9-14"/>
          <p:cNvPicPr>
            <a:picLocks noChangeAspect="1" noChangeArrowheads="1"/>
          </p:cNvPicPr>
          <p:nvPr/>
        </p:nvPicPr>
        <p:blipFill>
          <a:blip r:embed="rId4" cstate="print"/>
          <a:srcRect/>
          <a:stretch>
            <a:fillRect/>
          </a:stretch>
        </p:blipFill>
        <p:spPr bwMode="auto">
          <a:xfrm>
            <a:off x="457200" y="3875087"/>
            <a:ext cx="3867150" cy="2678113"/>
          </a:xfrm>
          <a:prstGeom prst="rect">
            <a:avLst/>
          </a:prstGeom>
          <a:noFill/>
          <a:ln w="12700">
            <a:solidFill>
              <a:srgbClr val="000000"/>
            </a:solidFill>
            <a:prstDash val="dash"/>
            <a:miter lim="800000"/>
            <a:headEnd/>
            <a:tailEnd/>
          </a:ln>
        </p:spPr>
      </p:pic>
      <p:sp>
        <p:nvSpPr>
          <p:cNvPr id="541702" name="Rectangle 6"/>
          <p:cNvSpPr>
            <a:spLocks noChangeArrowheads="1"/>
          </p:cNvSpPr>
          <p:nvPr/>
        </p:nvSpPr>
        <p:spPr bwMode="auto">
          <a:xfrm>
            <a:off x="2667000" y="2514600"/>
            <a:ext cx="1144588" cy="366713"/>
          </a:xfrm>
          <a:prstGeom prst="rect">
            <a:avLst/>
          </a:prstGeom>
          <a:noFill/>
          <a:ln w="9525">
            <a:noFill/>
            <a:miter lim="800000"/>
            <a:headEnd/>
            <a:tailEnd/>
          </a:ln>
          <a:effectLst/>
        </p:spPr>
        <p:txBody>
          <a:bodyPr wrap="none">
            <a:spAutoFit/>
          </a:bodyPr>
          <a:lstStyle/>
          <a:p>
            <a:r>
              <a:rPr lang="el-GR"/>
              <a:t>η</a:t>
            </a:r>
            <a:r>
              <a:rPr lang="en-US"/>
              <a:t> = d</a:t>
            </a:r>
            <a:r>
              <a:rPr lang="el-GR"/>
              <a:t>σ</a:t>
            </a:r>
            <a:r>
              <a:rPr lang="en-US"/>
              <a:t>/d</a:t>
            </a:r>
            <a:r>
              <a:rPr lang="el-GR"/>
              <a:t>γ</a:t>
            </a:r>
            <a:endParaRPr lang="en-US"/>
          </a:p>
        </p:txBody>
      </p:sp>
      <p:pic>
        <p:nvPicPr>
          <p:cNvPr id="541704" name="Picture 8" descr="GiantCatsup"/>
          <p:cNvPicPr>
            <a:picLocks noChangeAspect="1" noChangeArrowheads="1"/>
          </p:cNvPicPr>
          <p:nvPr/>
        </p:nvPicPr>
        <p:blipFill>
          <a:blip r:embed="rId5" cstate="print"/>
          <a:srcRect/>
          <a:stretch>
            <a:fillRect/>
          </a:stretch>
        </p:blipFill>
        <p:spPr bwMode="auto">
          <a:xfrm>
            <a:off x="5638800" y="1676400"/>
            <a:ext cx="2857500" cy="4238625"/>
          </a:xfrm>
          <a:prstGeom prst="rect">
            <a:avLst/>
          </a:prstGeom>
          <a:noFill/>
        </p:spPr>
      </p:pic>
      <p:sp>
        <p:nvSpPr>
          <p:cNvPr id="541705" name="Text Box 9"/>
          <p:cNvSpPr txBox="1">
            <a:spLocks noChangeArrowheads="1"/>
          </p:cNvSpPr>
          <p:nvPr/>
        </p:nvSpPr>
        <p:spPr bwMode="auto">
          <a:xfrm>
            <a:off x="5546725" y="6056313"/>
            <a:ext cx="3206750" cy="641350"/>
          </a:xfrm>
          <a:prstGeom prst="rect">
            <a:avLst/>
          </a:prstGeom>
          <a:noFill/>
          <a:ln w="9525">
            <a:noFill/>
            <a:miter lim="800000"/>
            <a:headEnd/>
            <a:tailEnd/>
          </a:ln>
          <a:effectLst/>
        </p:spPr>
        <p:txBody>
          <a:bodyPr wrap="none">
            <a:spAutoFit/>
          </a:bodyPr>
          <a:lstStyle/>
          <a:p>
            <a:r>
              <a:rPr lang="en-US"/>
              <a:t>World’s Largest Catsup Bottle</a:t>
            </a:r>
          </a:p>
          <a:p>
            <a:r>
              <a:rPr lang="en-US"/>
              <a:t>Collinsville, IL</a:t>
            </a:r>
          </a:p>
        </p:txBody>
      </p:sp>
      <p:sp>
        <p:nvSpPr>
          <p:cNvPr id="541706" name="Text Box 10"/>
          <p:cNvSpPr txBox="1">
            <a:spLocks noChangeArrowheads="1"/>
          </p:cNvSpPr>
          <p:nvPr/>
        </p:nvSpPr>
        <p:spPr bwMode="auto">
          <a:xfrm>
            <a:off x="2743200" y="5791200"/>
            <a:ext cx="1301750" cy="366713"/>
          </a:xfrm>
          <a:prstGeom prst="rect">
            <a:avLst/>
          </a:prstGeom>
          <a:noFill/>
          <a:ln w="9525">
            <a:noFill/>
            <a:miter lim="800000"/>
            <a:headEnd/>
            <a:tailEnd/>
          </a:ln>
          <a:effectLst/>
        </p:spPr>
        <p:txBody>
          <a:bodyPr wrap="none">
            <a:spAutoFit/>
          </a:bodyPr>
          <a:lstStyle/>
          <a:p>
            <a:r>
              <a:rPr lang="en-US"/>
              <a:t>Thixotropic</a:t>
            </a:r>
          </a:p>
        </p:txBody>
      </p:sp>
      <p:sp>
        <p:nvSpPr>
          <p:cNvPr id="541707" name="Line 11"/>
          <p:cNvSpPr>
            <a:spLocks noChangeShapeType="1"/>
          </p:cNvSpPr>
          <p:nvPr/>
        </p:nvSpPr>
        <p:spPr bwMode="auto">
          <a:xfrm>
            <a:off x="1143000" y="4572000"/>
            <a:ext cx="2819400" cy="0"/>
          </a:xfrm>
          <a:prstGeom prst="line">
            <a:avLst/>
          </a:prstGeom>
          <a:noFill/>
          <a:ln w="9525">
            <a:solidFill>
              <a:schemeClr val="tx1"/>
            </a:solidFill>
            <a:prstDash val="dash"/>
            <a:round/>
            <a:headEnd/>
            <a:tailEnd/>
          </a:ln>
          <a:effectLst/>
        </p:spPr>
        <p:txBody>
          <a:bodyPr/>
          <a:lstStyle/>
          <a:p>
            <a:endParaRPr lang="en-US"/>
          </a:p>
        </p:txBody>
      </p:sp>
      <p:sp>
        <p:nvSpPr>
          <p:cNvPr id="541708" name="Text Box 12"/>
          <p:cNvSpPr txBox="1">
            <a:spLocks noChangeArrowheads="1"/>
          </p:cNvSpPr>
          <p:nvPr/>
        </p:nvSpPr>
        <p:spPr bwMode="auto">
          <a:xfrm>
            <a:off x="2743200" y="4191000"/>
            <a:ext cx="1263650" cy="366713"/>
          </a:xfrm>
          <a:prstGeom prst="rect">
            <a:avLst/>
          </a:prstGeom>
          <a:noFill/>
          <a:ln w="9525">
            <a:noFill/>
            <a:miter lim="800000"/>
            <a:headEnd/>
            <a:tailEnd/>
          </a:ln>
          <a:effectLst/>
        </p:spPr>
        <p:txBody>
          <a:bodyPr wrap="none">
            <a:spAutoFit/>
          </a:bodyPr>
          <a:lstStyle/>
          <a:p>
            <a:r>
              <a:rPr lang="en-US"/>
              <a:t>Newtonian</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42" name="Picture 2" descr="http://www.nps.gov/sacn/historyculture/images/pf010936logjam.jpg"/>
          <p:cNvPicPr>
            <a:picLocks noChangeAspect="1" noChangeArrowheads="1"/>
          </p:cNvPicPr>
          <p:nvPr/>
        </p:nvPicPr>
        <p:blipFill>
          <a:blip r:embed="rId2" cstate="print"/>
          <a:srcRect/>
          <a:stretch>
            <a:fillRect/>
          </a:stretch>
        </p:blipFill>
        <p:spPr bwMode="auto">
          <a:xfrm>
            <a:off x="-535120" y="1"/>
            <a:ext cx="9907720" cy="6858000"/>
          </a:xfrm>
          <a:prstGeom prst="rect">
            <a:avLst/>
          </a:prstGeom>
          <a:noFill/>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62594" name="Picture 2" descr="http://www.visualphotos.com/photo/2x4712197/floating_cut_logs_down_a_river_u12581491.jpg"/>
          <p:cNvPicPr>
            <a:picLocks noChangeAspect="1" noChangeArrowheads="1"/>
          </p:cNvPicPr>
          <p:nvPr/>
        </p:nvPicPr>
        <p:blipFill>
          <a:blip r:embed="rId2" cstate="print"/>
          <a:srcRect/>
          <a:stretch>
            <a:fillRect/>
          </a:stretch>
        </p:blipFill>
        <p:spPr bwMode="auto">
          <a:xfrm>
            <a:off x="0" y="304800"/>
            <a:ext cx="9223055" cy="6400800"/>
          </a:xfrm>
          <a:prstGeom prst="rect">
            <a:avLst/>
          </a:prstGeom>
          <a:noFill/>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2"/>
          <p:cNvSpPr>
            <a:spLocks noGrp="1" noChangeArrowheads="1"/>
          </p:cNvSpPr>
          <p:nvPr>
            <p:ph type="title"/>
          </p:nvPr>
        </p:nvSpPr>
        <p:spPr/>
        <p:txBody>
          <a:bodyPr/>
          <a:lstStyle/>
          <a:p>
            <a:r>
              <a:rPr lang="en-US"/>
              <a:t>Cytoplasmic Elasticity</a:t>
            </a:r>
          </a:p>
        </p:txBody>
      </p:sp>
      <p:sp>
        <p:nvSpPr>
          <p:cNvPr id="490499" name="Rectangle 3"/>
          <p:cNvSpPr>
            <a:spLocks noGrp="1" noChangeArrowheads="1"/>
          </p:cNvSpPr>
          <p:nvPr>
            <p:ph type="body" idx="1"/>
          </p:nvPr>
        </p:nvSpPr>
        <p:spPr/>
        <p:txBody>
          <a:bodyPr/>
          <a:lstStyle/>
          <a:p>
            <a:pPr>
              <a:buFontTx/>
              <a:buNone/>
            </a:pPr>
            <a:r>
              <a:rPr lang="en-US"/>
              <a:t>  </a:t>
            </a:r>
          </a:p>
        </p:txBody>
      </p:sp>
      <p:pic>
        <p:nvPicPr>
          <p:cNvPr id="490500" name="Picture 4" descr="9-6"/>
          <p:cNvPicPr>
            <a:picLocks noChangeAspect="1" noChangeArrowheads="1"/>
          </p:cNvPicPr>
          <p:nvPr/>
        </p:nvPicPr>
        <p:blipFill>
          <a:blip r:embed="rId3" cstate="print"/>
          <a:srcRect/>
          <a:stretch>
            <a:fillRect/>
          </a:stretch>
        </p:blipFill>
        <p:spPr bwMode="auto">
          <a:xfrm>
            <a:off x="533400" y="1828800"/>
            <a:ext cx="4473575" cy="3357563"/>
          </a:xfrm>
          <a:prstGeom prst="rect">
            <a:avLst/>
          </a:prstGeom>
          <a:noFill/>
        </p:spPr>
      </p:pic>
      <p:pic>
        <p:nvPicPr>
          <p:cNvPr id="490501" name="Picture 5"/>
          <p:cNvPicPr>
            <a:picLocks noChangeAspect="1" noChangeArrowheads="1"/>
          </p:cNvPicPr>
          <p:nvPr/>
        </p:nvPicPr>
        <p:blipFill>
          <a:blip r:embed="rId4" cstate="print"/>
          <a:srcRect/>
          <a:stretch>
            <a:fillRect/>
          </a:stretch>
        </p:blipFill>
        <p:spPr bwMode="auto">
          <a:xfrm>
            <a:off x="5410200" y="1371600"/>
            <a:ext cx="3421063" cy="4541838"/>
          </a:xfrm>
          <a:prstGeom prst="rect">
            <a:avLst/>
          </a:prstGeom>
          <a:noFill/>
          <a:ln w="9525">
            <a:noFill/>
            <a:miter lim="800000"/>
            <a:headEnd/>
            <a:tailEnd/>
          </a:ln>
          <a:effectLst/>
        </p:spPr>
      </p:pic>
      <p:sp>
        <p:nvSpPr>
          <p:cNvPr id="490502" name="Rectangle 6"/>
          <p:cNvSpPr>
            <a:spLocks noChangeArrowheads="1"/>
          </p:cNvSpPr>
          <p:nvPr/>
        </p:nvSpPr>
        <p:spPr bwMode="auto">
          <a:xfrm>
            <a:off x="6096000" y="6019800"/>
            <a:ext cx="2343150" cy="366713"/>
          </a:xfrm>
          <a:prstGeom prst="rect">
            <a:avLst/>
          </a:prstGeom>
          <a:noFill/>
          <a:ln w="9525">
            <a:noFill/>
            <a:miter lim="800000"/>
            <a:headEnd/>
            <a:tailEnd/>
          </a:ln>
          <a:effectLst/>
        </p:spPr>
        <p:txBody>
          <a:bodyPr wrap="none">
            <a:spAutoFit/>
          </a:bodyPr>
          <a:lstStyle/>
          <a:p>
            <a:r>
              <a:rPr lang="en-US"/>
              <a:t>William Seifriz (1936)</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Understanding Einstein’s Role in Science</a:t>
            </a:r>
            <a:endParaRPr lang="en-US" dirty="0"/>
          </a:p>
        </p:txBody>
      </p:sp>
      <p:sp>
        <p:nvSpPr>
          <p:cNvPr id="3" name="Content Placeholder 2"/>
          <p:cNvSpPr>
            <a:spLocks noGrp="1"/>
          </p:cNvSpPr>
          <p:nvPr>
            <p:ph idx="1"/>
          </p:nvPr>
        </p:nvSpPr>
        <p:spPr>
          <a:xfrm>
            <a:off x="0" y="4419600"/>
            <a:ext cx="9144000" cy="2667000"/>
          </a:xfrm>
        </p:spPr>
        <p:txBody>
          <a:bodyPr>
            <a:normAutofit lnSpcReduction="10000"/>
          </a:bodyPr>
          <a:lstStyle/>
          <a:p>
            <a:pPr>
              <a:buNone/>
            </a:pPr>
            <a:r>
              <a:rPr lang="en-US" sz="3000" dirty="0" smtClean="0"/>
              <a:t>	“To ponder on a problem for ten years without encouragement from the outside requires strength of character. This strength of  character, perhaps more than his great intuition and imagination, led to Einstein’s scientific achievements.” </a:t>
            </a:r>
          </a:p>
          <a:p>
            <a:pPr algn="r">
              <a:buNone/>
            </a:pPr>
            <a:r>
              <a:rPr lang="en-US" sz="1900" dirty="0" smtClean="0"/>
              <a:t>Leopold </a:t>
            </a:r>
            <a:r>
              <a:rPr lang="en-US" sz="1900" dirty="0" err="1" smtClean="0"/>
              <a:t>Infeld</a:t>
            </a:r>
            <a:r>
              <a:rPr lang="en-US" sz="1900" dirty="0" smtClean="0"/>
              <a:t> </a:t>
            </a:r>
            <a:r>
              <a:rPr lang="en-US" sz="1900" i="1" dirty="0" smtClean="0"/>
              <a:t>Quest </a:t>
            </a:r>
            <a:r>
              <a:rPr lang="en-US" sz="1900" dirty="0" smtClean="0"/>
              <a:t>(1941)</a:t>
            </a:r>
            <a:endParaRPr lang="en-US" sz="1900" dirty="0"/>
          </a:p>
        </p:txBody>
      </p:sp>
      <p:pic>
        <p:nvPicPr>
          <p:cNvPr id="375810" name="Picture 2" descr="http://www.nedhardy.com/wp-content/uploads/images/2011/may/albert-einstein.jpg"/>
          <p:cNvPicPr>
            <a:picLocks noChangeAspect="1" noChangeArrowheads="1"/>
          </p:cNvPicPr>
          <p:nvPr/>
        </p:nvPicPr>
        <p:blipFill>
          <a:blip r:embed="rId2" cstate="print"/>
          <a:srcRect/>
          <a:stretch>
            <a:fillRect/>
          </a:stretch>
        </p:blipFill>
        <p:spPr bwMode="auto">
          <a:xfrm>
            <a:off x="2209800" y="970478"/>
            <a:ext cx="4343400" cy="3372922"/>
          </a:xfrm>
          <a:prstGeom prst="rect">
            <a:avLst/>
          </a:prstGeom>
          <a:noFill/>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2"/>
          <p:cNvSpPr>
            <a:spLocks noGrp="1" noChangeArrowheads="1"/>
          </p:cNvSpPr>
          <p:nvPr>
            <p:ph type="title"/>
          </p:nvPr>
        </p:nvSpPr>
        <p:spPr/>
        <p:txBody>
          <a:bodyPr/>
          <a:lstStyle/>
          <a:p>
            <a:r>
              <a:rPr lang="en-US"/>
              <a:t>Cytoplasmic Elasticity (1950)</a:t>
            </a:r>
          </a:p>
        </p:txBody>
      </p:sp>
      <p:sp>
        <p:nvSpPr>
          <p:cNvPr id="489475" name="Rectangle 3"/>
          <p:cNvSpPr>
            <a:spLocks noGrp="1" noChangeArrowheads="1"/>
          </p:cNvSpPr>
          <p:nvPr>
            <p:ph type="body" idx="1"/>
          </p:nvPr>
        </p:nvSpPr>
        <p:spPr/>
        <p:txBody>
          <a:bodyPr/>
          <a:lstStyle/>
          <a:p>
            <a:pPr>
              <a:buFontTx/>
              <a:buNone/>
            </a:pPr>
            <a:r>
              <a:rPr lang="en-US"/>
              <a:t>  </a:t>
            </a:r>
          </a:p>
        </p:txBody>
      </p:sp>
      <p:pic>
        <p:nvPicPr>
          <p:cNvPr id="489476" name="Picture 4"/>
          <p:cNvPicPr>
            <a:picLocks noChangeAspect="1" noChangeArrowheads="1"/>
          </p:cNvPicPr>
          <p:nvPr/>
        </p:nvPicPr>
        <p:blipFill>
          <a:blip r:embed="rId3" cstate="print"/>
          <a:srcRect/>
          <a:stretch>
            <a:fillRect/>
          </a:stretch>
        </p:blipFill>
        <p:spPr bwMode="auto">
          <a:xfrm>
            <a:off x="990600" y="1676400"/>
            <a:ext cx="7358063" cy="49371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ChangeArrowheads="1"/>
          </p:cNvSpPr>
          <p:nvPr>
            <p:ph type="title"/>
          </p:nvPr>
        </p:nvSpPr>
        <p:spPr/>
        <p:txBody>
          <a:bodyPr/>
          <a:lstStyle/>
          <a:p>
            <a:r>
              <a:rPr lang="en-US"/>
              <a:t>  </a:t>
            </a:r>
          </a:p>
        </p:txBody>
      </p:sp>
      <p:sp>
        <p:nvSpPr>
          <p:cNvPr id="487427" name="Rectangle 3"/>
          <p:cNvSpPr>
            <a:spLocks noGrp="1" noChangeArrowheads="1"/>
          </p:cNvSpPr>
          <p:nvPr>
            <p:ph idx="1"/>
          </p:nvPr>
        </p:nvSpPr>
        <p:spPr/>
        <p:txBody>
          <a:bodyPr/>
          <a:lstStyle/>
          <a:p>
            <a:pPr>
              <a:buFontTx/>
              <a:buNone/>
            </a:pPr>
            <a:r>
              <a:rPr lang="en-US"/>
              <a:t> </a:t>
            </a:r>
          </a:p>
        </p:txBody>
      </p:sp>
      <p:pic>
        <p:nvPicPr>
          <p:cNvPr id="487428" name="Picture 4" descr="ashkin_c"/>
          <p:cNvPicPr>
            <a:picLocks noChangeAspect="1" noChangeArrowheads="1"/>
          </p:cNvPicPr>
          <p:nvPr/>
        </p:nvPicPr>
        <p:blipFill>
          <a:blip r:embed="rId3" cstate="print"/>
          <a:srcRect/>
          <a:stretch>
            <a:fillRect/>
          </a:stretch>
        </p:blipFill>
        <p:spPr bwMode="auto">
          <a:xfrm>
            <a:off x="1447800" y="1219200"/>
            <a:ext cx="6353175" cy="4113213"/>
          </a:xfrm>
          <a:prstGeom prst="rect">
            <a:avLst/>
          </a:prstGeom>
          <a:noFill/>
        </p:spPr>
      </p:pic>
      <p:sp>
        <p:nvSpPr>
          <p:cNvPr id="487429" name="Text Box 5"/>
          <p:cNvSpPr txBox="1">
            <a:spLocks noChangeArrowheads="1"/>
          </p:cNvSpPr>
          <p:nvPr/>
        </p:nvSpPr>
        <p:spPr bwMode="auto">
          <a:xfrm>
            <a:off x="2438400" y="5638800"/>
            <a:ext cx="4413250" cy="366713"/>
          </a:xfrm>
          <a:prstGeom prst="rect">
            <a:avLst/>
          </a:prstGeom>
          <a:noFill/>
          <a:ln w="9525">
            <a:noFill/>
            <a:miter lim="800000"/>
            <a:headEnd/>
            <a:tailEnd/>
          </a:ln>
          <a:effectLst/>
        </p:spPr>
        <p:txBody>
          <a:bodyPr wrap="none">
            <a:spAutoFit/>
          </a:bodyPr>
          <a:lstStyle/>
          <a:p>
            <a:r>
              <a:rPr lang="en-US"/>
              <a:t>Arthur Ashkin (1989) and Laser Tweezers</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457200" y="1600200"/>
            <a:ext cx="4114800" cy="4525963"/>
          </a:xfrm>
        </p:spPr>
        <p:txBody>
          <a:bodyPr/>
          <a:lstStyle/>
          <a:p>
            <a:pPr>
              <a:buNone/>
            </a:pPr>
            <a:r>
              <a:rPr lang="en-US" dirty="0" smtClean="0"/>
              <a:t>  </a:t>
            </a:r>
            <a:endParaRPr lang="en-US" dirty="0"/>
          </a:p>
        </p:txBody>
      </p:sp>
      <p:pic>
        <p:nvPicPr>
          <p:cNvPr id="1220610" name="Picture 2"/>
          <p:cNvPicPr>
            <a:picLocks noChangeAspect="1" noChangeArrowheads="1"/>
          </p:cNvPicPr>
          <p:nvPr/>
        </p:nvPicPr>
        <p:blipFill>
          <a:blip r:embed="rId2" cstate="print"/>
          <a:srcRect/>
          <a:stretch>
            <a:fillRect/>
          </a:stretch>
        </p:blipFill>
        <p:spPr bwMode="auto">
          <a:xfrm>
            <a:off x="533400" y="2514600"/>
            <a:ext cx="3505200" cy="4139552"/>
          </a:xfrm>
          <a:prstGeom prst="rect">
            <a:avLst/>
          </a:prstGeom>
          <a:noFill/>
          <a:ln w="9525">
            <a:noFill/>
            <a:miter lim="800000"/>
            <a:headEnd/>
            <a:tailEnd/>
          </a:ln>
          <a:effectLst/>
        </p:spPr>
      </p:pic>
      <p:pic>
        <p:nvPicPr>
          <p:cNvPr id="1220611" name="Picture 3"/>
          <p:cNvPicPr>
            <a:picLocks noChangeAspect="1" noChangeArrowheads="1"/>
          </p:cNvPicPr>
          <p:nvPr/>
        </p:nvPicPr>
        <p:blipFill>
          <a:blip r:embed="rId3" cstate="print"/>
          <a:srcRect/>
          <a:stretch>
            <a:fillRect/>
          </a:stretch>
        </p:blipFill>
        <p:spPr bwMode="auto">
          <a:xfrm>
            <a:off x="1143000" y="228600"/>
            <a:ext cx="6553200" cy="2152650"/>
          </a:xfrm>
          <a:prstGeom prst="rect">
            <a:avLst/>
          </a:prstGeom>
          <a:noFill/>
          <a:ln w="9525">
            <a:noFill/>
            <a:miter lim="800000"/>
            <a:headEnd/>
            <a:tailEnd/>
          </a:ln>
          <a:effectLst/>
        </p:spPr>
      </p:pic>
      <p:pic>
        <p:nvPicPr>
          <p:cNvPr id="1220612" name="Picture 4"/>
          <p:cNvPicPr>
            <a:picLocks noChangeAspect="1" noChangeArrowheads="1"/>
          </p:cNvPicPr>
          <p:nvPr/>
        </p:nvPicPr>
        <p:blipFill>
          <a:blip r:embed="rId4" cstate="print"/>
          <a:srcRect/>
          <a:stretch>
            <a:fillRect/>
          </a:stretch>
        </p:blipFill>
        <p:spPr bwMode="auto">
          <a:xfrm>
            <a:off x="4648200" y="2667000"/>
            <a:ext cx="3724275" cy="1828800"/>
          </a:xfrm>
          <a:prstGeom prst="rect">
            <a:avLst/>
          </a:prstGeom>
          <a:noFill/>
          <a:ln w="9525">
            <a:noFill/>
            <a:miter lim="800000"/>
            <a:headEnd/>
            <a:tailEnd/>
          </a:ln>
          <a:effectLst/>
        </p:spPr>
      </p:pic>
      <p:pic>
        <p:nvPicPr>
          <p:cNvPr id="1220613" name="Picture 5"/>
          <p:cNvPicPr>
            <a:picLocks noChangeAspect="1" noChangeArrowheads="1"/>
          </p:cNvPicPr>
          <p:nvPr/>
        </p:nvPicPr>
        <p:blipFill>
          <a:blip r:embed="rId5" cstate="print"/>
          <a:srcRect/>
          <a:stretch>
            <a:fillRect/>
          </a:stretch>
        </p:blipFill>
        <p:spPr bwMode="auto">
          <a:xfrm>
            <a:off x="4705350" y="4581525"/>
            <a:ext cx="3676650" cy="17430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p:txBody>
          <a:bodyPr/>
          <a:lstStyle/>
          <a:p>
            <a:r>
              <a:rPr lang="en-US"/>
              <a:t>  </a:t>
            </a:r>
          </a:p>
        </p:txBody>
      </p:sp>
      <p:sp>
        <p:nvSpPr>
          <p:cNvPr id="483331" name="Rectangle 3"/>
          <p:cNvSpPr>
            <a:spLocks noGrp="1" noChangeArrowheads="1"/>
          </p:cNvSpPr>
          <p:nvPr>
            <p:ph idx="1"/>
          </p:nvPr>
        </p:nvSpPr>
        <p:spPr/>
        <p:txBody>
          <a:bodyPr/>
          <a:lstStyle/>
          <a:p>
            <a:pPr>
              <a:buFontTx/>
              <a:buNone/>
            </a:pPr>
            <a:r>
              <a:rPr lang="en-US"/>
              <a:t>  </a:t>
            </a:r>
          </a:p>
        </p:txBody>
      </p:sp>
      <p:pic>
        <p:nvPicPr>
          <p:cNvPr id="483332" name="Picture 4" descr="9-16"/>
          <p:cNvPicPr>
            <a:picLocks noChangeAspect="1" noChangeArrowheads="1"/>
          </p:cNvPicPr>
          <p:nvPr/>
        </p:nvPicPr>
        <p:blipFill>
          <a:blip r:embed="rId3" cstate="print"/>
          <a:srcRect/>
          <a:stretch>
            <a:fillRect/>
          </a:stretch>
        </p:blipFill>
        <p:spPr bwMode="auto">
          <a:xfrm>
            <a:off x="457200" y="457200"/>
            <a:ext cx="3811588" cy="5735638"/>
          </a:xfrm>
          <a:prstGeom prst="rect">
            <a:avLst/>
          </a:prstGeom>
          <a:noFill/>
        </p:spPr>
      </p:pic>
      <p:pic>
        <p:nvPicPr>
          <p:cNvPr id="483333" name="Picture 5" descr="KeithPorterHires"/>
          <p:cNvPicPr>
            <a:picLocks noChangeAspect="1" noChangeArrowheads="1"/>
          </p:cNvPicPr>
          <p:nvPr/>
        </p:nvPicPr>
        <p:blipFill>
          <a:blip r:embed="rId4" cstate="print"/>
          <a:srcRect/>
          <a:stretch>
            <a:fillRect/>
          </a:stretch>
        </p:blipFill>
        <p:spPr bwMode="auto">
          <a:xfrm>
            <a:off x="4572000" y="685800"/>
            <a:ext cx="4219575" cy="5343525"/>
          </a:xfrm>
          <a:prstGeom prst="rect">
            <a:avLst/>
          </a:prstGeom>
          <a:noFill/>
        </p:spPr>
      </p:pic>
      <p:sp>
        <p:nvSpPr>
          <p:cNvPr id="483334" name="Text Box 6"/>
          <p:cNvSpPr txBox="1">
            <a:spLocks noChangeArrowheads="1"/>
          </p:cNvSpPr>
          <p:nvPr/>
        </p:nvSpPr>
        <p:spPr bwMode="auto">
          <a:xfrm>
            <a:off x="5715000" y="6186488"/>
            <a:ext cx="2114550" cy="366712"/>
          </a:xfrm>
          <a:prstGeom prst="rect">
            <a:avLst/>
          </a:prstGeom>
          <a:noFill/>
          <a:ln w="9525">
            <a:noFill/>
            <a:miter lim="800000"/>
            <a:headEnd/>
            <a:tailEnd/>
          </a:ln>
          <a:effectLst/>
        </p:spPr>
        <p:txBody>
          <a:bodyPr wrap="none">
            <a:spAutoFit/>
          </a:bodyPr>
          <a:lstStyle/>
          <a:p>
            <a:r>
              <a:rPr lang="en-US"/>
              <a:t>Keith Porter (1979)</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p:txBody>
          <a:bodyPr/>
          <a:lstStyle/>
          <a:p>
            <a:r>
              <a:rPr lang="en-US"/>
              <a:t>Cell Mechanics</a:t>
            </a:r>
          </a:p>
        </p:txBody>
      </p:sp>
      <p:sp>
        <p:nvSpPr>
          <p:cNvPr id="503811" name="Rectangle 3"/>
          <p:cNvSpPr>
            <a:spLocks noGrp="1" noChangeArrowheads="1"/>
          </p:cNvSpPr>
          <p:nvPr>
            <p:ph idx="1"/>
          </p:nvPr>
        </p:nvSpPr>
        <p:spPr>
          <a:xfrm>
            <a:off x="457200" y="1600200"/>
            <a:ext cx="8229600" cy="5029200"/>
          </a:xfrm>
        </p:spPr>
        <p:txBody>
          <a:bodyPr/>
          <a:lstStyle/>
          <a:p>
            <a:pPr>
              <a:lnSpc>
                <a:spcPct val="80000"/>
              </a:lnSpc>
            </a:pPr>
            <a:r>
              <a:rPr lang="en-US" sz="2800"/>
              <a:t>How much force is required to move a vesicle 1 </a:t>
            </a:r>
            <a:r>
              <a:rPr lang="el-GR" sz="2800">
                <a:latin typeface="Times New Roman" pitchFamily="18" charset="0"/>
                <a:cs typeface="Times New Roman" pitchFamily="18" charset="0"/>
              </a:rPr>
              <a:t>μ</a:t>
            </a:r>
            <a:r>
              <a:rPr lang="en-US" sz="2800">
                <a:latin typeface="Times New Roman" pitchFamily="18" charset="0"/>
                <a:cs typeface="Times New Roman" pitchFamily="18" charset="0"/>
              </a:rPr>
              <a:t>m </a:t>
            </a:r>
            <a:r>
              <a:rPr lang="en-US" sz="2800">
                <a:cs typeface="Times New Roman" pitchFamily="18" charset="0"/>
              </a:rPr>
              <a:t>in diameter through a non-Newtonian, thixotropic cytoplasm?</a:t>
            </a:r>
          </a:p>
          <a:p>
            <a:pPr>
              <a:lnSpc>
                <a:spcPct val="80000"/>
              </a:lnSpc>
            </a:pPr>
            <a:endParaRPr lang="en-US" sz="2800">
              <a:cs typeface="Times New Roman" pitchFamily="18" charset="0"/>
            </a:endParaRPr>
          </a:p>
          <a:p>
            <a:pPr>
              <a:lnSpc>
                <a:spcPct val="80000"/>
              </a:lnSpc>
            </a:pPr>
            <a:r>
              <a:rPr lang="en-US" sz="2800">
                <a:cs typeface="Times New Roman" pitchFamily="18" charset="0"/>
              </a:rPr>
              <a:t>Force = </a:t>
            </a:r>
            <a:r>
              <a:rPr lang="en-US" sz="2800"/>
              <a:t>(Yield value)(4</a:t>
            </a:r>
            <a:r>
              <a:rPr lang="el-GR" sz="2800">
                <a:latin typeface="Times New Roman" pitchFamily="18" charset="0"/>
                <a:cs typeface="Times New Roman" pitchFamily="18" charset="0"/>
              </a:rPr>
              <a:t>π</a:t>
            </a:r>
            <a:r>
              <a:rPr lang="en-US" sz="2800"/>
              <a:t>r</a:t>
            </a:r>
            <a:r>
              <a:rPr lang="en-US" sz="2800" baseline="30000"/>
              <a:t>2</a:t>
            </a:r>
            <a:r>
              <a:rPr lang="en-US" sz="2800"/>
              <a:t>)</a:t>
            </a:r>
          </a:p>
          <a:p>
            <a:pPr>
              <a:lnSpc>
                <a:spcPct val="80000"/>
              </a:lnSpc>
            </a:pPr>
            <a:endParaRPr lang="en-US" sz="2800"/>
          </a:p>
          <a:p>
            <a:pPr>
              <a:lnSpc>
                <a:spcPct val="80000"/>
              </a:lnSpc>
            </a:pPr>
            <a:r>
              <a:rPr lang="en-US" sz="2800"/>
              <a:t>(0.5 N/m</a:t>
            </a:r>
            <a:r>
              <a:rPr lang="en-US" sz="2800" baseline="30000"/>
              <a:t>2</a:t>
            </a:r>
            <a:r>
              <a:rPr lang="en-US" sz="2800"/>
              <a:t>)(3.14 x 10</a:t>
            </a:r>
            <a:r>
              <a:rPr lang="en-US" sz="2800" baseline="30000"/>
              <a:t>-12</a:t>
            </a:r>
            <a:r>
              <a:rPr lang="en-US" sz="2800"/>
              <a:t> m</a:t>
            </a:r>
            <a:r>
              <a:rPr lang="en-US" sz="2800" baseline="30000"/>
              <a:t>2</a:t>
            </a:r>
            <a:r>
              <a:rPr lang="en-US" sz="2800"/>
              <a:t>) = 1.6 pN</a:t>
            </a:r>
          </a:p>
          <a:p>
            <a:pPr>
              <a:lnSpc>
                <a:spcPct val="80000"/>
              </a:lnSpc>
            </a:pPr>
            <a:endParaRPr lang="en-US" sz="2800"/>
          </a:p>
          <a:p>
            <a:pPr>
              <a:lnSpc>
                <a:spcPct val="80000"/>
              </a:lnSpc>
            </a:pPr>
            <a:r>
              <a:rPr lang="en-US" sz="2800"/>
              <a:t>Moreover, since viscous forces are greater than inertial forces, (i.e. low Reynolds Number), the force has to be applied continuously or the vesicle will stop moving.</a:t>
            </a: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t>Need for Muscle-Like Motors</a:t>
            </a:r>
          </a:p>
        </p:txBody>
      </p:sp>
      <p:sp>
        <p:nvSpPr>
          <p:cNvPr id="251907" name="Rectangle 3"/>
          <p:cNvSpPr>
            <a:spLocks noGrp="1" noChangeArrowheads="1"/>
          </p:cNvSpPr>
          <p:nvPr>
            <p:ph idx="1"/>
          </p:nvPr>
        </p:nvSpPr>
        <p:spPr/>
        <p:txBody>
          <a:bodyPr/>
          <a:lstStyle/>
          <a:p>
            <a:pPr>
              <a:buFontTx/>
              <a:buNone/>
            </a:pPr>
            <a:r>
              <a:rPr lang="en-US"/>
              <a:t>  </a:t>
            </a:r>
          </a:p>
        </p:txBody>
      </p:sp>
      <p:pic>
        <p:nvPicPr>
          <p:cNvPr id="251908" name="Picture 4" descr="10-2"/>
          <p:cNvPicPr>
            <a:picLocks noChangeAspect="1" noChangeArrowheads="1"/>
          </p:cNvPicPr>
          <p:nvPr/>
        </p:nvPicPr>
        <p:blipFill>
          <a:blip r:embed="rId3" cstate="print"/>
          <a:srcRect/>
          <a:stretch>
            <a:fillRect/>
          </a:stretch>
        </p:blipFill>
        <p:spPr bwMode="auto">
          <a:xfrm>
            <a:off x="381000" y="1447800"/>
            <a:ext cx="4232275" cy="5253038"/>
          </a:xfrm>
          <a:prstGeom prst="rect">
            <a:avLst/>
          </a:prstGeom>
          <a:noFill/>
        </p:spPr>
      </p:pic>
      <p:pic>
        <p:nvPicPr>
          <p:cNvPr id="251909" name="Picture 5" descr="Engelmann"/>
          <p:cNvPicPr>
            <a:picLocks noChangeAspect="1" noChangeArrowheads="1"/>
          </p:cNvPicPr>
          <p:nvPr/>
        </p:nvPicPr>
        <p:blipFill>
          <a:blip r:embed="rId4" cstate="print"/>
          <a:srcRect/>
          <a:stretch>
            <a:fillRect/>
          </a:stretch>
        </p:blipFill>
        <p:spPr bwMode="auto">
          <a:xfrm>
            <a:off x="4838700" y="1295400"/>
            <a:ext cx="4305300" cy="5438775"/>
          </a:xfrm>
          <a:prstGeom prst="rect">
            <a:avLst/>
          </a:prstGeom>
          <a:noFill/>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2"/>
          <p:cNvSpPr>
            <a:spLocks noGrp="1" noChangeArrowheads="1"/>
          </p:cNvSpPr>
          <p:nvPr>
            <p:ph type="title"/>
          </p:nvPr>
        </p:nvSpPr>
        <p:spPr>
          <a:xfrm>
            <a:off x="0" y="228600"/>
            <a:ext cx="9144000" cy="1143000"/>
          </a:xfrm>
        </p:spPr>
        <p:txBody>
          <a:bodyPr>
            <a:normAutofit fontScale="90000"/>
          </a:bodyPr>
          <a:lstStyle/>
          <a:p>
            <a:r>
              <a:rPr lang="en-US" sz="3600"/>
              <a:t>Hugh Huxley (1953), A Nuclear Physicist, who Became a Biologist after the Bomb was Dropped, Visualized Actin and Myosin</a:t>
            </a:r>
          </a:p>
        </p:txBody>
      </p:sp>
      <p:sp>
        <p:nvSpPr>
          <p:cNvPr id="497667" name="Rectangle 3"/>
          <p:cNvSpPr>
            <a:spLocks noGrp="1" noChangeArrowheads="1"/>
          </p:cNvSpPr>
          <p:nvPr>
            <p:ph idx="1"/>
          </p:nvPr>
        </p:nvSpPr>
        <p:spPr/>
        <p:txBody>
          <a:bodyPr/>
          <a:lstStyle/>
          <a:p>
            <a:pPr>
              <a:buFontTx/>
              <a:buNone/>
            </a:pPr>
            <a:r>
              <a:rPr lang="en-US"/>
              <a:t> </a:t>
            </a:r>
          </a:p>
        </p:txBody>
      </p:sp>
      <p:pic>
        <p:nvPicPr>
          <p:cNvPr id="497669" name="Picture 5" descr="Cover Figure"/>
          <p:cNvPicPr>
            <a:picLocks noChangeAspect="1" noChangeArrowheads="1"/>
          </p:cNvPicPr>
          <p:nvPr/>
        </p:nvPicPr>
        <p:blipFill>
          <a:blip r:embed="rId3" cstate="print"/>
          <a:srcRect/>
          <a:stretch>
            <a:fillRect/>
          </a:stretch>
        </p:blipFill>
        <p:spPr bwMode="auto">
          <a:xfrm>
            <a:off x="457200" y="1668463"/>
            <a:ext cx="4865688" cy="5037137"/>
          </a:xfrm>
          <a:prstGeom prst="rect">
            <a:avLst/>
          </a:prstGeom>
          <a:noFill/>
        </p:spPr>
      </p:pic>
      <p:pic>
        <p:nvPicPr>
          <p:cNvPr id="497671" name="Picture 7" descr="Huxley"/>
          <p:cNvPicPr>
            <a:picLocks noChangeAspect="1" noChangeArrowheads="1"/>
          </p:cNvPicPr>
          <p:nvPr/>
        </p:nvPicPr>
        <p:blipFill>
          <a:blip r:embed="rId4" cstate="print"/>
          <a:srcRect/>
          <a:stretch>
            <a:fillRect/>
          </a:stretch>
        </p:blipFill>
        <p:spPr bwMode="auto">
          <a:xfrm>
            <a:off x="5710238" y="2103438"/>
            <a:ext cx="3052762" cy="4068762"/>
          </a:xfrm>
          <a:prstGeom prst="rect">
            <a:avLst/>
          </a:prstGeom>
          <a:noFill/>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p:txBody>
          <a:bodyPr/>
          <a:lstStyle/>
          <a:p>
            <a:r>
              <a:rPr lang="en-US"/>
              <a:t>  </a:t>
            </a:r>
          </a:p>
        </p:txBody>
      </p:sp>
      <p:sp>
        <p:nvSpPr>
          <p:cNvPr id="293891" name="Rectangle 3"/>
          <p:cNvSpPr>
            <a:spLocks noGrp="1" noChangeArrowheads="1"/>
          </p:cNvSpPr>
          <p:nvPr>
            <p:ph idx="1"/>
          </p:nvPr>
        </p:nvSpPr>
        <p:spPr/>
        <p:txBody>
          <a:bodyPr/>
          <a:lstStyle/>
          <a:p>
            <a:pPr>
              <a:buFontTx/>
              <a:buNone/>
            </a:pPr>
            <a:r>
              <a:rPr lang="en-US"/>
              <a:t> </a:t>
            </a:r>
          </a:p>
        </p:txBody>
      </p:sp>
      <p:pic>
        <p:nvPicPr>
          <p:cNvPr id="293892" name="Picture 4" descr="MTs"/>
          <p:cNvPicPr>
            <a:picLocks noChangeAspect="1" noChangeArrowheads="1"/>
          </p:cNvPicPr>
          <p:nvPr/>
        </p:nvPicPr>
        <p:blipFill>
          <a:blip r:embed="rId3" cstate="print"/>
          <a:srcRect/>
          <a:stretch>
            <a:fillRect/>
          </a:stretch>
        </p:blipFill>
        <p:spPr bwMode="auto">
          <a:xfrm>
            <a:off x="4800600" y="762000"/>
            <a:ext cx="4000500" cy="5400675"/>
          </a:xfrm>
          <a:prstGeom prst="rect">
            <a:avLst/>
          </a:prstGeom>
          <a:noFill/>
        </p:spPr>
      </p:pic>
      <p:pic>
        <p:nvPicPr>
          <p:cNvPr id="293893" name="Picture 5" descr="partha"/>
          <p:cNvPicPr>
            <a:picLocks noChangeAspect="1" noChangeArrowheads="1"/>
          </p:cNvPicPr>
          <p:nvPr/>
        </p:nvPicPr>
        <p:blipFill>
          <a:blip r:embed="rId4" cstate="print"/>
          <a:srcRect/>
          <a:stretch>
            <a:fillRect/>
          </a:stretch>
        </p:blipFill>
        <p:spPr bwMode="auto">
          <a:xfrm>
            <a:off x="457200" y="1371600"/>
            <a:ext cx="4000500" cy="4324350"/>
          </a:xfrm>
          <a:prstGeom prst="rect">
            <a:avLst/>
          </a:prstGeom>
          <a:noFill/>
        </p:spPr>
      </p:pic>
      <p:sp>
        <p:nvSpPr>
          <p:cNvPr id="293894" name="Text Box 6"/>
          <p:cNvSpPr txBox="1">
            <a:spLocks noChangeArrowheads="1"/>
          </p:cNvSpPr>
          <p:nvPr/>
        </p:nvSpPr>
        <p:spPr bwMode="auto">
          <a:xfrm>
            <a:off x="1203325" y="5827713"/>
            <a:ext cx="2203450" cy="366712"/>
          </a:xfrm>
          <a:prstGeom prst="rect">
            <a:avLst/>
          </a:prstGeom>
          <a:noFill/>
          <a:ln w="9525">
            <a:noFill/>
            <a:miter lim="800000"/>
            <a:headEnd/>
            <a:tailEnd/>
          </a:ln>
          <a:effectLst/>
        </p:spPr>
        <p:txBody>
          <a:bodyPr wrap="none">
            <a:spAutoFit/>
          </a:bodyPr>
          <a:lstStyle/>
          <a:p>
            <a:r>
              <a:rPr lang="en-US"/>
              <a:t>M. V. Parthasarathy</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p:cNvSpPr>
            <a:spLocks noGrp="1" noChangeArrowheads="1"/>
          </p:cNvSpPr>
          <p:nvPr>
            <p:ph type="title"/>
          </p:nvPr>
        </p:nvSpPr>
        <p:spPr/>
        <p:txBody>
          <a:bodyPr/>
          <a:lstStyle/>
          <a:p>
            <a:r>
              <a:rPr lang="en-US"/>
              <a:t> </a:t>
            </a:r>
          </a:p>
        </p:txBody>
      </p:sp>
      <p:sp>
        <p:nvSpPr>
          <p:cNvPr id="328707" name="Rectangle 3"/>
          <p:cNvSpPr>
            <a:spLocks noGrp="1" noChangeArrowheads="1"/>
          </p:cNvSpPr>
          <p:nvPr>
            <p:ph idx="1"/>
          </p:nvPr>
        </p:nvSpPr>
        <p:spPr/>
        <p:txBody>
          <a:bodyPr/>
          <a:lstStyle/>
          <a:p>
            <a:pPr>
              <a:buFontTx/>
              <a:buNone/>
            </a:pPr>
            <a:r>
              <a:rPr lang="en-US"/>
              <a:t>  </a:t>
            </a:r>
          </a:p>
        </p:txBody>
      </p:sp>
      <p:pic>
        <p:nvPicPr>
          <p:cNvPr id="328708" name="Picture 4" descr="LT4 051 actin"/>
          <p:cNvPicPr>
            <a:picLocks noChangeAspect="1" noChangeArrowheads="1"/>
          </p:cNvPicPr>
          <p:nvPr/>
        </p:nvPicPr>
        <p:blipFill>
          <a:blip r:embed="rId3" cstate="print"/>
          <a:srcRect/>
          <a:stretch>
            <a:fillRect/>
          </a:stretch>
        </p:blipFill>
        <p:spPr bwMode="auto">
          <a:xfrm>
            <a:off x="-33338" y="0"/>
            <a:ext cx="9177338" cy="6884988"/>
          </a:xfrm>
          <a:prstGeom prst="rect">
            <a:avLst/>
          </a:prstGeom>
          <a:noFill/>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a:xfrm>
            <a:off x="0" y="274638"/>
            <a:ext cx="9144000" cy="1143000"/>
          </a:xfrm>
        </p:spPr>
        <p:txBody>
          <a:bodyPr>
            <a:normAutofit fontScale="90000"/>
          </a:bodyPr>
          <a:lstStyle/>
          <a:p>
            <a:r>
              <a:rPr lang="en-US" sz="4000"/>
              <a:t>Force Exerted by a Single Myosin Molecule (Tominaga et al., 2003)</a:t>
            </a:r>
          </a:p>
        </p:txBody>
      </p:sp>
      <p:sp>
        <p:nvSpPr>
          <p:cNvPr id="550915" name="Rectangle 3"/>
          <p:cNvSpPr>
            <a:spLocks noGrp="1" noChangeArrowheads="1"/>
          </p:cNvSpPr>
          <p:nvPr>
            <p:ph idx="1"/>
          </p:nvPr>
        </p:nvSpPr>
        <p:spPr>
          <a:xfrm>
            <a:off x="457200" y="5715000"/>
            <a:ext cx="8229600" cy="1066800"/>
          </a:xfrm>
        </p:spPr>
        <p:txBody>
          <a:bodyPr/>
          <a:lstStyle/>
          <a:p>
            <a:pPr>
              <a:buFontTx/>
              <a:buNone/>
            </a:pPr>
            <a:r>
              <a:rPr lang="en-US" dirty="0"/>
              <a:t>	</a:t>
            </a:r>
            <a:r>
              <a:rPr lang="en-US" sz="2400" dirty="0"/>
              <a:t>Average force exerted by a single myosin molecule measured with laser tweezers is 1.8 </a:t>
            </a:r>
            <a:r>
              <a:rPr lang="en-US" sz="2400" dirty="0" err="1"/>
              <a:t>pN</a:t>
            </a:r>
            <a:r>
              <a:rPr lang="en-US" sz="2400" dirty="0"/>
              <a:t>.</a:t>
            </a:r>
          </a:p>
        </p:txBody>
      </p:sp>
      <p:pic>
        <p:nvPicPr>
          <p:cNvPr id="550916" name="Picture 4" descr=" Object name is cdg130f4.jpg"/>
          <p:cNvPicPr>
            <a:picLocks noChangeAspect="1" noChangeArrowheads="1"/>
          </p:cNvPicPr>
          <p:nvPr/>
        </p:nvPicPr>
        <p:blipFill>
          <a:blip r:embed="rId3" cstate="print"/>
          <a:srcRect b="54135"/>
          <a:stretch>
            <a:fillRect/>
          </a:stretch>
        </p:blipFill>
        <p:spPr bwMode="auto">
          <a:xfrm>
            <a:off x="762000" y="1676400"/>
            <a:ext cx="7134225" cy="40671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Lee </a:t>
            </a:r>
            <a:r>
              <a:rPr lang="en-US" dirty="0" err="1" smtClean="0"/>
              <a:t>Smolin</a:t>
            </a:r>
            <a:r>
              <a:rPr lang="en-US" dirty="0" smtClean="0"/>
              <a:t> (2005): Why No ‘New Einstein’?</a:t>
            </a:r>
            <a:endParaRPr lang="en-US" dirty="0"/>
          </a:p>
        </p:txBody>
      </p:sp>
      <p:sp>
        <p:nvSpPr>
          <p:cNvPr id="3" name="Content Placeholder 2"/>
          <p:cNvSpPr>
            <a:spLocks noGrp="1"/>
          </p:cNvSpPr>
          <p:nvPr>
            <p:ph idx="1"/>
          </p:nvPr>
        </p:nvSpPr>
        <p:spPr>
          <a:xfrm>
            <a:off x="0" y="990600"/>
            <a:ext cx="5486400" cy="5715000"/>
          </a:xfrm>
        </p:spPr>
        <p:txBody>
          <a:bodyPr>
            <a:noAutofit/>
          </a:bodyPr>
          <a:lstStyle/>
          <a:p>
            <a:r>
              <a:rPr lang="en-US" sz="2400" dirty="0" smtClean="0"/>
              <a:t>The mechanisms that ensure quality have the unintended side effect of putting people of unusual creativity and independence at a disadvantage.</a:t>
            </a:r>
          </a:p>
          <a:p>
            <a:r>
              <a:rPr lang="en-US" sz="2400" dirty="0" smtClean="0"/>
              <a:t>People with the uncanny ability to ask new questions or recognize unexamined assumptions, or who are able to take ideas from one field and apply them to another, are often at a disadvantage when the goal is to hire the best person in a given well-established area.</a:t>
            </a:r>
          </a:p>
          <a:p>
            <a:r>
              <a:rPr lang="en-US" sz="2400" dirty="0" smtClean="0"/>
              <a:t>That there are still those with the courage to go their own way is underappreciated.</a:t>
            </a:r>
            <a:endParaRPr lang="en-US" sz="2400" dirty="0"/>
          </a:p>
        </p:txBody>
      </p:sp>
      <p:pic>
        <p:nvPicPr>
          <p:cNvPr id="43010" name="Picture 2" descr="http://www.thetroublewithphysics.com/woodsman.jpg"/>
          <p:cNvPicPr>
            <a:picLocks noChangeAspect="1" noChangeArrowheads="1"/>
          </p:cNvPicPr>
          <p:nvPr/>
        </p:nvPicPr>
        <p:blipFill>
          <a:blip r:embed="rId2" cstate="print"/>
          <a:srcRect l="25472" t="18121" r="18396"/>
          <a:stretch>
            <a:fillRect/>
          </a:stretch>
        </p:blipFill>
        <p:spPr bwMode="auto">
          <a:xfrm>
            <a:off x="5791200" y="1295400"/>
            <a:ext cx="2895600" cy="2965116"/>
          </a:xfrm>
          <a:prstGeom prst="rect">
            <a:avLst/>
          </a:prstGeom>
          <a:noFill/>
        </p:spPr>
      </p:pic>
      <p:sp>
        <p:nvSpPr>
          <p:cNvPr id="5" name="TextBox 4"/>
          <p:cNvSpPr txBox="1"/>
          <p:nvPr/>
        </p:nvSpPr>
        <p:spPr>
          <a:xfrm>
            <a:off x="5887446" y="6400800"/>
            <a:ext cx="2418354" cy="369332"/>
          </a:xfrm>
          <a:prstGeom prst="rect">
            <a:avLst/>
          </a:prstGeom>
          <a:noFill/>
        </p:spPr>
        <p:txBody>
          <a:bodyPr wrap="none" rtlCol="0">
            <a:spAutoFit/>
          </a:bodyPr>
          <a:lstStyle/>
          <a:p>
            <a:r>
              <a:rPr lang="en-US" dirty="0" smtClean="0">
                <a:hlinkClick r:id="rId3"/>
              </a:rPr>
              <a:t>Why No 'New Einstein'?</a:t>
            </a:r>
            <a:endParaRPr lang="en-US" dirty="0"/>
          </a:p>
        </p:txBody>
      </p:sp>
      <p:pic>
        <p:nvPicPr>
          <p:cNvPr id="648194" name="Picture 2" descr="http://4.bp.blogspot.com/_6KvJLwhFLxg/TRr7KOl7vWI/AAAAAAAABng/7gQfouRcyZc/s1600/the+trouble+with+physics.jpg"/>
          <p:cNvPicPr>
            <a:picLocks noChangeAspect="1" noChangeArrowheads="1"/>
          </p:cNvPicPr>
          <p:nvPr/>
        </p:nvPicPr>
        <p:blipFill>
          <a:blip r:embed="rId4" cstate="print"/>
          <a:srcRect/>
          <a:stretch>
            <a:fillRect/>
          </a:stretch>
        </p:blipFill>
        <p:spPr bwMode="auto">
          <a:xfrm>
            <a:off x="5867400" y="4495800"/>
            <a:ext cx="1232291" cy="1814615"/>
          </a:xfrm>
          <a:prstGeom prst="rect">
            <a:avLst/>
          </a:prstGeom>
          <a:noFill/>
        </p:spPr>
      </p:pic>
      <p:pic>
        <p:nvPicPr>
          <p:cNvPr id="648196" name="Picture 4" descr="http://www.leesmolin.com/CoverTTWP.jpg"/>
          <p:cNvPicPr>
            <a:picLocks noChangeAspect="1" noChangeArrowheads="1"/>
          </p:cNvPicPr>
          <p:nvPr/>
        </p:nvPicPr>
        <p:blipFill>
          <a:blip r:embed="rId5" cstate="print"/>
          <a:srcRect/>
          <a:stretch>
            <a:fillRect/>
          </a:stretch>
        </p:blipFill>
        <p:spPr bwMode="auto">
          <a:xfrm>
            <a:off x="7365588" y="4495800"/>
            <a:ext cx="1168812" cy="1767541"/>
          </a:xfrm>
          <a:prstGeom prst="rect">
            <a:avLst/>
          </a:prstGeom>
          <a:noFill/>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8991600" cy="1143000"/>
          </a:xfrm>
        </p:spPr>
        <p:txBody>
          <a:bodyPr>
            <a:normAutofit fontScale="90000"/>
          </a:bodyPr>
          <a:lstStyle/>
          <a:p>
            <a:r>
              <a:rPr lang="en-US" dirty="0" smtClean="0"/>
              <a:t>What I have Learned From Watching Cells</a:t>
            </a:r>
            <a:endParaRPr lang="en-US" dirty="0"/>
          </a:p>
        </p:txBody>
      </p:sp>
      <p:sp>
        <p:nvSpPr>
          <p:cNvPr id="3" name="Content Placeholder 2"/>
          <p:cNvSpPr>
            <a:spLocks noGrp="1"/>
          </p:cNvSpPr>
          <p:nvPr>
            <p:ph idx="1"/>
          </p:nvPr>
        </p:nvSpPr>
        <p:spPr>
          <a:xfrm>
            <a:off x="0" y="1600200"/>
            <a:ext cx="5410200" cy="5257800"/>
          </a:xfrm>
        </p:spPr>
        <p:txBody>
          <a:bodyPr>
            <a:normAutofit fontScale="92500" lnSpcReduction="10000"/>
          </a:bodyPr>
          <a:lstStyle/>
          <a:p>
            <a:r>
              <a:rPr lang="en-US" dirty="0" smtClean="0"/>
              <a:t>Moving particles must move through something.</a:t>
            </a:r>
          </a:p>
          <a:p>
            <a:r>
              <a:rPr lang="en-US" dirty="0" smtClean="0"/>
              <a:t>That environment will have a </a:t>
            </a:r>
            <a:r>
              <a:rPr lang="en-US" dirty="0" err="1" smtClean="0"/>
              <a:t>nonvanishing</a:t>
            </a:r>
            <a:r>
              <a:rPr lang="en-US" dirty="0" smtClean="0"/>
              <a:t> viscosity that will provide friction and a counterforce to movement.</a:t>
            </a:r>
          </a:p>
          <a:p>
            <a:r>
              <a:rPr lang="en-US" dirty="0" smtClean="0"/>
              <a:t>As a result of friction, </a:t>
            </a:r>
            <a:r>
              <a:rPr lang="en-US" b="1" i="1" dirty="0" smtClean="0"/>
              <a:t>Newton’s First Law is never true and Newton’s Second Law must be modified to account for the friction</a:t>
            </a:r>
            <a:r>
              <a:rPr lang="en-US" dirty="0" smtClean="0"/>
              <a:t>. </a:t>
            </a:r>
            <a:endParaRPr lang="en-US" dirty="0"/>
          </a:p>
        </p:txBody>
      </p:sp>
      <p:pic>
        <p:nvPicPr>
          <p:cNvPr id="1234946" name="Picture 2" descr="http://www.uscg.mil/history/img/lessons_learned_small.jpg"/>
          <p:cNvPicPr>
            <a:picLocks noChangeAspect="1" noChangeArrowheads="1"/>
          </p:cNvPicPr>
          <p:nvPr/>
        </p:nvPicPr>
        <p:blipFill>
          <a:blip r:embed="rId2" cstate="print"/>
          <a:srcRect/>
          <a:stretch>
            <a:fillRect/>
          </a:stretch>
        </p:blipFill>
        <p:spPr bwMode="auto">
          <a:xfrm>
            <a:off x="5424341" y="1676400"/>
            <a:ext cx="3567259" cy="4623947"/>
          </a:xfrm>
          <a:prstGeom prst="rect">
            <a:avLst/>
          </a:prstGeom>
          <a:noFill/>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ChangeArrowheads="1"/>
          </p:cNvSpPr>
          <p:nvPr>
            <p:ph type="title"/>
          </p:nvPr>
        </p:nvSpPr>
        <p:spPr>
          <a:xfrm>
            <a:off x="0" y="76200"/>
            <a:ext cx="9144000" cy="1143000"/>
          </a:xfrm>
        </p:spPr>
        <p:txBody>
          <a:bodyPr/>
          <a:lstStyle/>
          <a:p>
            <a:r>
              <a:rPr lang="en-US" sz="3200"/>
              <a:t>A Cell Biologist’s View of the Non-Newtonian Nature of Electron Acceleration</a:t>
            </a:r>
          </a:p>
        </p:txBody>
      </p:sp>
      <p:sp>
        <p:nvSpPr>
          <p:cNvPr id="565251" name="Rectangle 3"/>
          <p:cNvSpPr>
            <a:spLocks noGrp="1" noChangeArrowheads="1"/>
          </p:cNvSpPr>
          <p:nvPr>
            <p:ph type="body" sz="half" idx="1"/>
          </p:nvPr>
        </p:nvSpPr>
        <p:spPr>
          <a:xfrm>
            <a:off x="-76200" y="4114800"/>
            <a:ext cx="9220200" cy="2590800"/>
          </a:xfrm>
        </p:spPr>
        <p:txBody>
          <a:bodyPr/>
          <a:lstStyle/>
          <a:p>
            <a:pPr>
              <a:spcBef>
                <a:spcPct val="0"/>
              </a:spcBef>
              <a:spcAft>
                <a:spcPct val="75000"/>
              </a:spcAft>
              <a:buClr>
                <a:schemeClr val="tx2"/>
              </a:buClr>
              <a:buSzPct val="105000"/>
              <a:buFont typeface="Wingdings" pitchFamily="2" charset="2"/>
              <a:buChar char="§"/>
            </a:pPr>
            <a:r>
              <a:rPr lang="en-US" sz="2400" dirty="0"/>
              <a:t>Newton</a:t>
            </a:r>
            <a:r>
              <a:rPr lang="en-US" sz="2400" dirty="0">
                <a:latin typeface="Times New Roman"/>
              </a:rPr>
              <a:t>’</a:t>
            </a:r>
            <a:r>
              <a:rPr lang="en-US" sz="2400" dirty="0"/>
              <a:t>s Second Law (</a:t>
            </a:r>
            <a:r>
              <a:rPr lang="en-US" sz="2400" b="1" dirty="0"/>
              <a:t>F</a:t>
            </a:r>
            <a:r>
              <a:rPr lang="en-US" sz="2400" dirty="0"/>
              <a:t> = m </a:t>
            </a:r>
            <a:r>
              <a:rPr lang="en-US" sz="2400" dirty="0" err="1"/>
              <a:t>d</a:t>
            </a:r>
            <a:r>
              <a:rPr lang="en-US" sz="2400" b="1" dirty="0" err="1"/>
              <a:t>v</a:t>
            </a:r>
            <a:r>
              <a:rPr lang="en-US" sz="2400" dirty="0"/>
              <a:t>/</a:t>
            </a:r>
            <a:r>
              <a:rPr lang="en-US" sz="2400" dirty="0" err="1"/>
              <a:t>dt</a:t>
            </a:r>
            <a:r>
              <a:rPr lang="en-US" sz="2400" dirty="0"/>
              <a:t>) implies that any particle with mass (m) can be accelerated to any velocity (</a:t>
            </a:r>
            <a:r>
              <a:rPr lang="en-US" sz="2400" b="1" dirty="0"/>
              <a:t>v</a:t>
            </a:r>
            <a:r>
              <a:rPr lang="en-US" sz="2400" dirty="0"/>
              <a:t>) in time (t) by the application of a large enough constant force (</a:t>
            </a:r>
            <a:r>
              <a:rPr lang="en-US" sz="2400" b="1" dirty="0"/>
              <a:t>F</a:t>
            </a:r>
            <a:r>
              <a:rPr lang="en-US" sz="2400" dirty="0"/>
              <a:t>).</a:t>
            </a:r>
          </a:p>
          <a:p>
            <a:pPr eaLnBrk="0" hangingPunct="0">
              <a:spcBef>
                <a:spcPct val="0"/>
              </a:spcBef>
              <a:spcAft>
                <a:spcPct val="50000"/>
              </a:spcAft>
              <a:buClr>
                <a:schemeClr val="tx2"/>
              </a:buClr>
              <a:buSzPct val="105000"/>
              <a:buFont typeface="Wingdings" pitchFamily="2" charset="2"/>
              <a:buChar char="§"/>
            </a:pPr>
            <a:r>
              <a:rPr lang="en-US" sz="2400" dirty="0"/>
              <a:t>However, experience shows that the amount of force required to accelerate a charged particle increases </a:t>
            </a:r>
            <a:r>
              <a:rPr lang="en-US" sz="2400" b="1" i="1" dirty="0"/>
              <a:t>nonlinearly</a:t>
            </a:r>
            <a:r>
              <a:rPr lang="en-US" sz="2400" dirty="0"/>
              <a:t> as its velocity approaches the speed of light.    </a:t>
            </a:r>
          </a:p>
        </p:txBody>
      </p:sp>
      <p:graphicFrame>
        <p:nvGraphicFramePr>
          <p:cNvPr id="565252" name="Object 4"/>
          <p:cNvGraphicFramePr>
            <a:graphicFrameLocks noChangeAspect="1"/>
          </p:cNvGraphicFramePr>
          <p:nvPr>
            <p:ph sz="half" idx="2"/>
          </p:nvPr>
        </p:nvGraphicFramePr>
        <p:xfrm>
          <a:off x="1828800" y="1219200"/>
          <a:ext cx="5208588" cy="3005138"/>
        </p:xfrm>
        <a:graphic>
          <a:graphicData uri="http://schemas.openxmlformats.org/presentationml/2006/ole">
            <p:oleObj spid="_x0000_s1232898" name="Chart" r:id="rId4" imgW="4160520" imgH="2400361" progId="Excel.Sheet.8">
              <p:embed/>
            </p:oleObj>
          </a:graphicData>
        </a:graphic>
      </p:graphicFrame>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0546" name="Rectangle 2"/>
          <p:cNvSpPr>
            <a:spLocks noGrp="1" noChangeArrowheads="1"/>
          </p:cNvSpPr>
          <p:nvPr>
            <p:ph type="title"/>
          </p:nvPr>
        </p:nvSpPr>
        <p:spPr/>
        <p:txBody>
          <a:bodyPr/>
          <a:lstStyle/>
          <a:p>
            <a:r>
              <a:rPr lang="en-US"/>
              <a:t>A Question</a:t>
            </a:r>
          </a:p>
        </p:txBody>
      </p:sp>
      <p:sp>
        <p:nvSpPr>
          <p:cNvPr id="1900547" name="Rectangle 3"/>
          <p:cNvSpPr>
            <a:spLocks noGrp="1" noChangeArrowheads="1"/>
          </p:cNvSpPr>
          <p:nvPr>
            <p:ph idx="1"/>
          </p:nvPr>
        </p:nvSpPr>
        <p:spPr>
          <a:xfrm>
            <a:off x="228600" y="1524000"/>
            <a:ext cx="4495800" cy="5257800"/>
          </a:xfrm>
        </p:spPr>
        <p:txBody>
          <a:bodyPr/>
          <a:lstStyle/>
          <a:p>
            <a:pPr>
              <a:lnSpc>
                <a:spcPct val="90000"/>
              </a:lnSpc>
            </a:pPr>
            <a:r>
              <a:rPr lang="en-US" dirty="0"/>
              <a:t>Is </a:t>
            </a:r>
            <a:r>
              <a:rPr lang="en-US" dirty="0" smtClean="0"/>
              <a:t>all </a:t>
            </a:r>
            <a:r>
              <a:rPr lang="en-US" dirty="0"/>
              <a:t>Non-Newtonian behavior explained best by invoking a velocity-dependent viscosity (friction)?</a:t>
            </a:r>
          </a:p>
          <a:p>
            <a:pPr>
              <a:lnSpc>
                <a:spcPct val="90000"/>
              </a:lnSpc>
            </a:pPr>
            <a:endParaRPr lang="en-US" dirty="0"/>
          </a:p>
          <a:p>
            <a:pPr>
              <a:lnSpc>
                <a:spcPct val="90000"/>
              </a:lnSpc>
            </a:pPr>
            <a:r>
              <a:rPr lang="en-US" dirty="0"/>
              <a:t>Is </a:t>
            </a:r>
            <a:r>
              <a:rPr lang="en-US" dirty="0" smtClean="0"/>
              <a:t>all </a:t>
            </a:r>
            <a:r>
              <a:rPr lang="en-US" dirty="0"/>
              <a:t>Non-Newtonian behavior explained best by invoking the relativity of space and time?</a:t>
            </a:r>
          </a:p>
        </p:txBody>
      </p:sp>
      <p:pic>
        <p:nvPicPr>
          <p:cNvPr id="1900549" name="Picture 5" descr="syrup1"/>
          <p:cNvPicPr>
            <a:picLocks noChangeAspect="1" noChangeArrowheads="1"/>
          </p:cNvPicPr>
          <p:nvPr/>
        </p:nvPicPr>
        <p:blipFill>
          <a:blip r:embed="rId3" cstate="print"/>
          <a:srcRect/>
          <a:stretch>
            <a:fillRect/>
          </a:stretch>
        </p:blipFill>
        <p:spPr bwMode="auto">
          <a:xfrm>
            <a:off x="5180013" y="1566863"/>
            <a:ext cx="3354387" cy="2517775"/>
          </a:xfrm>
          <a:prstGeom prst="rect">
            <a:avLst/>
          </a:prstGeom>
          <a:noFill/>
        </p:spPr>
      </p:pic>
      <p:pic>
        <p:nvPicPr>
          <p:cNvPr id="1900550" name="Picture 6" descr="005Dali-PersistenceOfMemory"/>
          <p:cNvPicPr>
            <a:picLocks noChangeAspect="1" noChangeArrowheads="1"/>
          </p:cNvPicPr>
          <p:nvPr/>
        </p:nvPicPr>
        <p:blipFill>
          <a:blip r:embed="rId4" cstate="print"/>
          <a:srcRect/>
          <a:stretch>
            <a:fillRect/>
          </a:stretch>
        </p:blipFill>
        <p:spPr bwMode="auto">
          <a:xfrm>
            <a:off x="5151438" y="4167188"/>
            <a:ext cx="3382962" cy="2538412"/>
          </a:xfrm>
          <a:prstGeom prst="rect">
            <a:avLst/>
          </a:prstGeom>
          <a:noFill/>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5490" name="Rectangle 2"/>
          <p:cNvSpPr>
            <a:spLocks noGrp="1" noChangeArrowheads="1"/>
          </p:cNvSpPr>
          <p:nvPr>
            <p:ph type="title"/>
          </p:nvPr>
        </p:nvSpPr>
        <p:spPr>
          <a:xfrm>
            <a:off x="0" y="277813"/>
            <a:ext cx="9144000" cy="1143000"/>
          </a:xfrm>
        </p:spPr>
        <p:txBody>
          <a:bodyPr>
            <a:normAutofit fontScale="90000"/>
          </a:bodyPr>
          <a:lstStyle/>
          <a:p>
            <a:r>
              <a:rPr lang="en-US" sz="3600"/>
              <a:t>Just Because Something is Non-Newtonian, Does Not Mean it is Einsteinian</a:t>
            </a:r>
          </a:p>
        </p:txBody>
      </p:sp>
      <p:sp>
        <p:nvSpPr>
          <p:cNvPr id="1855491" name="Rectangle 3"/>
          <p:cNvSpPr>
            <a:spLocks noGrp="1" noChangeArrowheads="1"/>
          </p:cNvSpPr>
          <p:nvPr>
            <p:ph idx="1"/>
          </p:nvPr>
        </p:nvSpPr>
        <p:spPr/>
        <p:txBody>
          <a:bodyPr/>
          <a:lstStyle/>
          <a:p>
            <a:pPr>
              <a:buFont typeface="Wingdings" pitchFamily="2" charset="2"/>
              <a:buNone/>
            </a:pPr>
            <a:r>
              <a:rPr lang="en-US"/>
              <a:t>  </a:t>
            </a:r>
          </a:p>
        </p:txBody>
      </p:sp>
      <p:pic>
        <p:nvPicPr>
          <p:cNvPr id="1855492" name="Picture 4" descr="sm_einstein20"/>
          <p:cNvPicPr>
            <a:picLocks noChangeAspect="1" noChangeArrowheads="1"/>
          </p:cNvPicPr>
          <p:nvPr/>
        </p:nvPicPr>
        <p:blipFill>
          <a:blip r:embed="rId3" cstate="print"/>
          <a:srcRect/>
          <a:stretch>
            <a:fillRect/>
          </a:stretch>
        </p:blipFill>
        <p:spPr bwMode="auto">
          <a:xfrm>
            <a:off x="1431925" y="1676400"/>
            <a:ext cx="6416675" cy="4806950"/>
          </a:xfrm>
          <a:prstGeom prst="rect">
            <a:avLst/>
          </a:prstGeom>
          <a:noFill/>
        </p:spPr>
      </p:pic>
      <p:sp>
        <p:nvSpPr>
          <p:cNvPr id="1855493" name="Text Box 5"/>
          <p:cNvSpPr txBox="1">
            <a:spLocks noChangeArrowheads="1"/>
          </p:cNvSpPr>
          <p:nvPr/>
        </p:nvSpPr>
        <p:spPr bwMode="auto">
          <a:xfrm>
            <a:off x="3213100" y="6477000"/>
            <a:ext cx="2882900" cy="366713"/>
          </a:xfrm>
          <a:prstGeom prst="rect">
            <a:avLst/>
          </a:prstGeom>
          <a:noFill/>
          <a:ln w="9525">
            <a:noFill/>
            <a:miter lim="800000"/>
            <a:headEnd/>
            <a:tailEnd/>
          </a:ln>
          <a:effectLst/>
        </p:spPr>
        <p:txBody>
          <a:bodyPr wrap="none">
            <a:spAutoFit/>
          </a:bodyPr>
          <a:lstStyle/>
          <a:p>
            <a:r>
              <a:rPr lang="en-US">
                <a:hlinkClick r:id="rId4"/>
              </a:rPr>
              <a:t>Physicists on Postage Stamps</a:t>
            </a:r>
            <a:endParaRPr lang="en-US"/>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2"/>
          <p:cNvSpPr>
            <a:spLocks noGrp="1" noChangeArrowheads="1"/>
          </p:cNvSpPr>
          <p:nvPr>
            <p:ph type="title"/>
          </p:nvPr>
        </p:nvSpPr>
        <p:spPr/>
        <p:txBody>
          <a:bodyPr>
            <a:normAutofit fontScale="90000"/>
          </a:bodyPr>
          <a:lstStyle/>
          <a:p>
            <a:r>
              <a:rPr lang="en-US" sz="4000"/>
              <a:t>What limits the velocity of charged particles to the speed of light?</a:t>
            </a:r>
          </a:p>
        </p:txBody>
      </p:sp>
      <p:sp>
        <p:nvSpPr>
          <p:cNvPr id="561155" name="Rectangle 3"/>
          <p:cNvSpPr>
            <a:spLocks noGrp="1" noChangeArrowheads="1"/>
          </p:cNvSpPr>
          <p:nvPr>
            <p:ph idx="1"/>
          </p:nvPr>
        </p:nvSpPr>
        <p:spPr>
          <a:xfrm>
            <a:off x="304800" y="5791200"/>
            <a:ext cx="8686800" cy="609600"/>
          </a:xfrm>
        </p:spPr>
        <p:txBody>
          <a:bodyPr>
            <a:normAutofit fontScale="92500"/>
          </a:bodyPr>
          <a:lstStyle/>
          <a:p>
            <a:pPr>
              <a:buFontTx/>
              <a:buNone/>
            </a:pPr>
            <a:r>
              <a:rPr lang="en-US" dirty="0"/>
              <a:t>The relativity of time?	    or </a:t>
            </a:r>
            <a:r>
              <a:rPr lang="en-US" dirty="0" smtClean="0"/>
              <a:t>friction due to light </a:t>
            </a:r>
            <a:r>
              <a:rPr lang="en-US" dirty="0"/>
              <a:t>itself?</a:t>
            </a:r>
          </a:p>
        </p:txBody>
      </p:sp>
      <p:pic>
        <p:nvPicPr>
          <p:cNvPr id="561156" name="Picture 4" descr="p_einstein_time"/>
          <p:cNvPicPr>
            <a:picLocks noChangeAspect="1" noChangeArrowheads="1"/>
          </p:cNvPicPr>
          <p:nvPr/>
        </p:nvPicPr>
        <p:blipFill>
          <a:blip r:embed="rId3" cstate="print"/>
          <a:srcRect/>
          <a:stretch>
            <a:fillRect/>
          </a:stretch>
        </p:blipFill>
        <p:spPr bwMode="auto">
          <a:xfrm>
            <a:off x="381000" y="1905000"/>
            <a:ext cx="3676650" cy="3667125"/>
          </a:xfrm>
          <a:prstGeom prst="rect">
            <a:avLst/>
          </a:prstGeom>
          <a:noFill/>
        </p:spPr>
      </p:pic>
      <p:pic>
        <p:nvPicPr>
          <p:cNvPr id="561157" name="Picture 5" descr="44384168"/>
          <p:cNvPicPr>
            <a:picLocks noChangeAspect="1" noChangeArrowheads="1"/>
          </p:cNvPicPr>
          <p:nvPr/>
        </p:nvPicPr>
        <p:blipFill>
          <a:blip r:embed="rId4" cstate="print"/>
          <a:srcRect l="16875" r="16875"/>
          <a:stretch>
            <a:fillRect/>
          </a:stretch>
        </p:blipFill>
        <p:spPr bwMode="auto">
          <a:xfrm>
            <a:off x="4648200" y="1905000"/>
            <a:ext cx="3667125" cy="3683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6" name="Rectangle 2"/>
          <p:cNvSpPr>
            <a:spLocks noGrp="1" noChangeArrowheads="1"/>
          </p:cNvSpPr>
          <p:nvPr>
            <p:ph type="title"/>
          </p:nvPr>
        </p:nvSpPr>
        <p:spPr>
          <a:xfrm>
            <a:off x="457200" y="76200"/>
            <a:ext cx="8229600" cy="1143000"/>
          </a:xfrm>
        </p:spPr>
        <p:txBody>
          <a:bodyPr/>
          <a:lstStyle/>
          <a:p>
            <a:r>
              <a:rPr lang="en-US" sz="3600"/>
              <a:t>The Hypotheses</a:t>
            </a:r>
          </a:p>
        </p:txBody>
      </p:sp>
      <p:sp>
        <p:nvSpPr>
          <p:cNvPr id="569347" name="Rectangle 3"/>
          <p:cNvSpPr>
            <a:spLocks noGrp="1" noChangeArrowheads="1"/>
          </p:cNvSpPr>
          <p:nvPr>
            <p:ph idx="1"/>
          </p:nvPr>
        </p:nvSpPr>
        <p:spPr>
          <a:xfrm>
            <a:off x="0" y="1524000"/>
            <a:ext cx="5181600" cy="5334000"/>
          </a:xfrm>
        </p:spPr>
        <p:txBody>
          <a:bodyPr/>
          <a:lstStyle/>
          <a:p>
            <a:pPr>
              <a:spcBef>
                <a:spcPct val="0"/>
              </a:spcBef>
              <a:spcAft>
                <a:spcPct val="75000"/>
              </a:spcAft>
              <a:buSzPct val="105000"/>
              <a:buFont typeface="Wingdings" pitchFamily="2" charset="2"/>
              <a:buNone/>
            </a:pPr>
            <a:r>
              <a:rPr lang="en-US" sz="2800" dirty="0"/>
              <a:t>	The nonlinearity between impulse and velocity is the result of a non-Newtonian process that</a:t>
            </a:r>
          </a:p>
          <a:p>
            <a:pPr lvl="1">
              <a:spcBef>
                <a:spcPct val="0"/>
              </a:spcBef>
              <a:spcAft>
                <a:spcPct val="75000"/>
              </a:spcAft>
              <a:buSzPct val="105000"/>
              <a:buFont typeface="Wingdings" pitchFamily="2" charset="2"/>
              <a:buChar char="§"/>
            </a:pPr>
            <a:r>
              <a:rPr lang="en-US" sz="2400" dirty="0"/>
              <a:t>decreases the effectiveness of the force as a result of the </a:t>
            </a:r>
            <a:r>
              <a:rPr lang="en-US" sz="2400" b="1" i="1" dirty="0"/>
              <a:t>relativity of time</a:t>
            </a:r>
            <a:r>
              <a:rPr lang="en-US" sz="2400" dirty="0"/>
              <a:t>, or</a:t>
            </a:r>
          </a:p>
          <a:p>
            <a:pPr lvl="1">
              <a:spcBef>
                <a:spcPct val="0"/>
              </a:spcBef>
              <a:spcAft>
                <a:spcPct val="75000"/>
              </a:spcAft>
              <a:buSzPct val="105000"/>
              <a:buFont typeface="Wingdings" pitchFamily="2" charset="2"/>
              <a:buChar char="§"/>
            </a:pPr>
            <a:r>
              <a:rPr lang="en-US" sz="2400" dirty="0"/>
              <a:t>adds a </a:t>
            </a:r>
            <a:r>
              <a:rPr lang="en-US" sz="2400" b="1" i="1" dirty="0"/>
              <a:t>velocity-dependent viscosity</a:t>
            </a:r>
            <a:r>
              <a:rPr lang="en-US" sz="2400" dirty="0"/>
              <a:t> or </a:t>
            </a:r>
            <a:r>
              <a:rPr lang="en-US" sz="2400" b="1" i="1" dirty="0"/>
              <a:t>drag force</a:t>
            </a:r>
            <a:r>
              <a:rPr lang="en-US" sz="2400" dirty="0"/>
              <a:t>.</a:t>
            </a:r>
          </a:p>
        </p:txBody>
      </p:sp>
      <p:pic>
        <p:nvPicPr>
          <p:cNvPr id="569348" name="Picture 4"/>
          <p:cNvPicPr>
            <a:picLocks noChangeAspect="1" noChangeArrowheads="1"/>
          </p:cNvPicPr>
          <p:nvPr/>
        </p:nvPicPr>
        <p:blipFill>
          <a:blip r:embed="rId3" cstate="print"/>
          <a:srcRect/>
          <a:stretch>
            <a:fillRect/>
          </a:stretch>
        </p:blipFill>
        <p:spPr bwMode="auto">
          <a:xfrm>
            <a:off x="5572125" y="1550988"/>
            <a:ext cx="3419475" cy="4849812"/>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ChangeArrowheads="1"/>
          </p:cNvSpPr>
          <p:nvPr>
            <p:ph type="title"/>
          </p:nvPr>
        </p:nvSpPr>
        <p:spPr>
          <a:xfrm>
            <a:off x="0" y="277813"/>
            <a:ext cx="9144000" cy="1143000"/>
          </a:xfrm>
        </p:spPr>
        <p:txBody>
          <a:bodyPr>
            <a:normAutofit fontScale="90000"/>
          </a:bodyPr>
          <a:lstStyle/>
          <a:p>
            <a:r>
              <a:rPr lang="en-US" sz="4000"/>
              <a:t>A Cell Biologist Looks for the Cause of a Velocity-Dependent Drag Force</a:t>
            </a:r>
          </a:p>
        </p:txBody>
      </p:sp>
      <p:sp>
        <p:nvSpPr>
          <p:cNvPr id="567299" name="Rectangle 3"/>
          <p:cNvSpPr>
            <a:spLocks noGrp="1" noChangeArrowheads="1"/>
          </p:cNvSpPr>
          <p:nvPr>
            <p:ph idx="1"/>
          </p:nvPr>
        </p:nvSpPr>
        <p:spPr/>
        <p:txBody>
          <a:bodyPr/>
          <a:lstStyle/>
          <a:p>
            <a:pPr>
              <a:buFontTx/>
              <a:buNone/>
            </a:pPr>
            <a:r>
              <a:rPr lang="en-US"/>
              <a:t>  </a:t>
            </a:r>
          </a:p>
        </p:txBody>
      </p:sp>
      <p:pic>
        <p:nvPicPr>
          <p:cNvPr id="567300" name="Picture 4" descr="a9i5_lg"/>
          <p:cNvPicPr>
            <a:picLocks noChangeAspect="1" noChangeArrowheads="1"/>
          </p:cNvPicPr>
          <p:nvPr/>
        </p:nvPicPr>
        <p:blipFill>
          <a:blip r:embed="rId3" cstate="print"/>
          <a:srcRect/>
          <a:stretch>
            <a:fillRect/>
          </a:stretch>
        </p:blipFill>
        <p:spPr bwMode="auto">
          <a:xfrm>
            <a:off x="1419225" y="1860550"/>
            <a:ext cx="6353175" cy="4768850"/>
          </a:xfrm>
          <a:prstGeom prst="rect">
            <a:avLst/>
          </a:prstGeom>
          <a:noFill/>
        </p:spPr>
      </p:pic>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ChangeArrowheads="1"/>
          </p:cNvSpPr>
          <p:nvPr>
            <p:ph type="title"/>
          </p:nvPr>
        </p:nvSpPr>
        <p:spPr>
          <a:xfrm>
            <a:off x="0" y="304800"/>
            <a:ext cx="9144000" cy="1143000"/>
          </a:xfrm>
        </p:spPr>
        <p:txBody>
          <a:bodyPr/>
          <a:lstStyle/>
          <a:p>
            <a:r>
              <a:rPr lang="en-US" sz="2800"/>
              <a:t>The Viscosity of a Non-Newtonian Solution Depends on the Velocity of the Particle Moving through it</a:t>
            </a:r>
          </a:p>
        </p:txBody>
      </p:sp>
      <p:sp>
        <p:nvSpPr>
          <p:cNvPr id="563203" name="Rectangle 3"/>
          <p:cNvSpPr>
            <a:spLocks noGrp="1" noChangeArrowheads="1"/>
          </p:cNvSpPr>
          <p:nvPr>
            <p:ph idx="1"/>
          </p:nvPr>
        </p:nvSpPr>
        <p:spPr/>
        <p:txBody>
          <a:bodyPr/>
          <a:lstStyle/>
          <a:p>
            <a:pPr>
              <a:buFontTx/>
              <a:buNone/>
            </a:pPr>
            <a:r>
              <a:rPr lang="en-US"/>
              <a:t> </a:t>
            </a:r>
          </a:p>
        </p:txBody>
      </p:sp>
      <p:pic>
        <p:nvPicPr>
          <p:cNvPr id="563204" name="Picture 4" descr="cornstarch"/>
          <p:cNvPicPr>
            <a:picLocks noChangeAspect="1" noChangeArrowheads="1"/>
          </p:cNvPicPr>
          <p:nvPr/>
        </p:nvPicPr>
        <p:blipFill>
          <a:blip r:embed="rId3" cstate="print"/>
          <a:srcRect/>
          <a:stretch>
            <a:fillRect/>
          </a:stretch>
        </p:blipFill>
        <p:spPr bwMode="auto">
          <a:xfrm>
            <a:off x="190500" y="2619375"/>
            <a:ext cx="1714500" cy="2790825"/>
          </a:xfrm>
          <a:prstGeom prst="rect">
            <a:avLst/>
          </a:prstGeom>
          <a:noFill/>
        </p:spPr>
      </p:pic>
      <p:pic>
        <p:nvPicPr>
          <p:cNvPr id="563205" name="Picture 5" descr="ketchup"/>
          <p:cNvPicPr>
            <a:picLocks noChangeAspect="1" noChangeArrowheads="1"/>
          </p:cNvPicPr>
          <p:nvPr/>
        </p:nvPicPr>
        <p:blipFill>
          <a:blip r:embed="rId4" cstate="print"/>
          <a:srcRect l="27000" r="27000"/>
          <a:stretch>
            <a:fillRect/>
          </a:stretch>
        </p:blipFill>
        <p:spPr bwMode="auto">
          <a:xfrm>
            <a:off x="7315200" y="2209800"/>
            <a:ext cx="1752600" cy="3810000"/>
          </a:xfrm>
          <a:prstGeom prst="rect">
            <a:avLst/>
          </a:prstGeom>
          <a:noFill/>
          <a:ln w="9525">
            <a:noFill/>
            <a:miter lim="800000"/>
            <a:headEnd/>
            <a:tailEnd/>
          </a:ln>
        </p:spPr>
      </p:pic>
      <p:sp>
        <p:nvSpPr>
          <p:cNvPr id="563206" name="Line 6"/>
          <p:cNvSpPr>
            <a:spLocks noChangeShapeType="1"/>
          </p:cNvSpPr>
          <p:nvPr/>
        </p:nvSpPr>
        <p:spPr bwMode="auto">
          <a:xfrm>
            <a:off x="3048000" y="2286000"/>
            <a:ext cx="0" cy="2971800"/>
          </a:xfrm>
          <a:prstGeom prst="line">
            <a:avLst/>
          </a:prstGeom>
          <a:noFill/>
          <a:ln w="38100">
            <a:solidFill>
              <a:schemeClr val="tx1"/>
            </a:solidFill>
            <a:round/>
            <a:headEnd/>
            <a:tailEnd/>
          </a:ln>
          <a:effectLst/>
        </p:spPr>
        <p:txBody>
          <a:bodyPr/>
          <a:lstStyle/>
          <a:p>
            <a:endParaRPr lang="en-US"/>
          </a:p>
        </p:txBody>
      </p:sp>
      <p:sp>
        <p:nvSpPr>
          <p:cNvPr id="563207" name="Line 7"/>
          <p:cNvSpPr>
            <a:spLocks noChangeShapeType="1"/>
          </p:cNvSpPr>
          <p:nvPr/>
        </p:nvSpPr>
        <p:spPr bwMode="auto">
          <a:xfrm flipH="1">
            <a:off x="3048000" y="5257800"/>
            <a:ext cx="3048000" cy="0"/>
          </a:xfrm>
          <a:prstGeom prst="line">
            <a:avLst/>
          </a:prstGeom>
          <a:noFill/>
          <a:ln w="38100">
            <a:solidFill>
              <a:schemeClr val="tx1"/>
            </a:solidFill>
            <a:round/>
            <a:headEnd/>
            <a:tailEnd/>
          </a:ln>
          <a:effectLst/>
        </p:spPr>
        <p:txBody>
          <a:bodyPr/>
          <a:lstStyle/>
          <a:p>
            <a:endParaRPr lang="en-US"/>
          </a:p>
        </p:txBody>
      </p:sp>
      <p:sp>
        <p:nvSpPr>
          <p:cNvPr id="563208" name="Line 8"/>
          <p:cNvSpPr>
            <a:spLocks noChangeShapeType="1"/>
          </p:cNvSpPr>
          <p:nvPr/>
        </p:nvSpPr>
        <p:spPr bwMode="auto">
          <a:xfrm>
            <a:off x="3048000" y="3657600"/>
            <a:ext cx="2971800" cy="0"/>
          </a:xfrm>
          <a:prstGeom prst="line">
            <a:avLst/>
          </a:prstGeom>
          <a:noFill/>
          <a:ln w="38100">
            <a:solidFill>
              <a:srgbClr val="00FF00"/>
            </a:solidFill>
            <a:round/>
            <a:headEnd/>
            <a:tailEnd/>
          </a:ln>
          <a:effectLst/>
        </p:spPr>
        <p:txBody>
          <a:bodyPr/>
          <a:lstStyle/>
          <a:p>
            <a:endParaRPr lang="en-US"/>
          </a:p>
        </p:txBody>
      </p:sp>
      <p:sp>
        <p:nvSpPr>
          <p:cNvPr id="563209" name="Freeform 9"/>
          <p:cNvSpPr>
            <a:spLocks/>
          </p:cNvSpPr>
          <p:nvPr/>
        </p:nvSpPr>
        <p:spPr bwMode="auto">
          <a:xfrm>
            <a:off x="3048000" y="2286000"/>
            <a:ext cx="2362200" cy="1371600"/>
          </a:xfrm>
          <a:custGeom>
            <a:avLst/>
            <a:gdLst/>
            <a:ahLst/>
            <a:cxnLst>
              <a:cxn ang="0">
                <a:pos x="0" y="864"/>
              </a:cxn>
              <a:cxn ang="0">
                <a:pos x="960" y="720"/>
              </a:cxn>
              <a:cxn ang="0">
                <a:pos x="1488" y="0"/>
              </a:cxn>
            </a:cxnLst>
            <a:rect l="0" t="0" r="r" b="b"/>
            <a:pathLst>
              <a:path w="1488" h="864">
                <a:moveTo>
                  <a:pt x="0" y="864"/>
                </a:moveTo>
                <a:cubicBezTo>
                  <a:pt x="356" y="864"/>
                  <a:pt x="712" y="864"/>
                  <a:pt x="960" y="720"/>
                </a:cubicBezTo>
                <a:cubicBezTo>
                  <a:pt x="1208" y="576"/>
                  <a:pt x="1400" y="120"/>
                  <a:pt x="1488" y="0"/>
                </a:cubicBezTo>
              </a:path>
            </a:pathLst>
          </a:custGeom>
          <a:noFill/>
          <a:ln w="38100" cmpd="sng">
            <a:solidFill>
              <a:srgbClr val="FF0066"/>
            </a:solidFill>
            <a:round/>
            <a:headEnd/>
            <a:tailEnd/>
          </a:ln>
          <a:effectLst/>
        </p:spPr>
        <p:txBody>
          <a:bodyPr/>
          <a:lstStyle/>
          <a:p>
            <a:endParaRPr lang="en-US"/>
          </a:p>
        </p:txBody>
      </p:sp>
      <p:sp>
        <p:nvSpPr>
          <p:cNvPr id="563210" name="Freeform 10"/>
          <p:cNvSpPr>
            <a:spLocks/>
          </p:cNvSpPr>
          <p:nvPr/>
        </p:nvSpPr>
        <p:spPr bwMode="auto">
          <a:xfrm flipV="1">
            <a:off x="3048000" y="3657600"/>
            <a:ext cx="2667000" cy="1143000"/>
          </a:xfrm>
          <a:custGeom>
            <a:avLst/>
            <a:gdLst/>
            <a:ahLst/>
            <a:cxnLst>
              <a:cxn ang="0">
                <a:pos x="0" y="864"/>
              </a:cxn>
              <a:cxn ang="0">
                <a:pos x="960" y="720"/>
              </a:cxn>
              <a:cxn ang="0">
                <a:pos x="1488" y="0"/>
              </a:cxn>
            </a:cxnLst>
            <a:rect l="0" t="0" r="r" b="b"/>
            <a:pathLst>
              <a:path w="1488" h="864">
                <a:moveTo>
                  <a:pt x="0" y="864"/>
                </a:moveTo>
                <a:cubicBezTo>
                  <a:pt x="356" y="864"/>
                  <a:pt x="712" y="864"/>
                  <a:pt x="960" y="720"/>
                </a:cubicBezTo>
                <a:cubicBezTo>
                  <a:pt x="1208" y="576"/>
                  <a:pt x="1400" y="120"/>
                  <a:pt x="1488" y="0"/>
                </a:cubicBezTo>
              </a:path>
            </a:pathLst>
          </a:custGeom>
          <a:noFill/>
          <a:ln w="38100" cmpd="sng">
            <a:solidFill>
              <a:srgbClr val="0033CC"/>
            </a:solidFill>
            <a:round/>
            <a:headEnd/>
            <a:tailEnd/>
          </a:ln>
          <a:effectLst/>
        </p:spPr>
        <p:txBody>
          <a:bodyPr/>
          <a:lstStyle/>
          <a:p>
            <a:endParaRPr lang="en-US"/>
          </a:p>
        </p:txBody>
      </p:sp>
      <p:sp>
        <p:nvSpPr>
          <p:cNvPr id="563211" name="Text Box 11"/>
          <p:cNvSpPr txBox="1">
            <a:spLocks noChangeArrowheads="1"/>
          </p:cNvSpPr>
          <p:nvPr/>
        </p:nvSpPr>
        <p:spPr bwMode="auto">
          <a:xfrm rot="16200000">
            <a:off x="1607344" y="3207544"/>
            <a:ext cx="2057400" cy="519112"/>
          </a:xfrm>
          <a:prstGeom prst="rect">
            <a:avLst/>
          </a:prstGeom>
          <a:noFill/>
          <a:ln w="9525">
            <a:noFill/>
            <a:miter lim="800000"/>
            <a:headEnd/>
            <a:tailEnd/>
          </a:ln>
          <a:effectLst/>
        </p:spPr>
        <p:txBody>
          <a:bodyPr>
            <a:spAutoFit/>
          </a:bodyPr>
          <a:lstStyle/>
          <a:p>
            <a:pPr eaLnBrk="0" hangingPunct="0">
              <a:spcBef>
                <a:spcPct val="50000"/>
              </a:spcBef>
            </a:pPr>
            <a:r>
              <a:rPr lang="en-US" sz="2800">
                <a:latin typeface="Times New Roman" pitchFamily="18" charset="0"/>
              </a:rPr>
              <a:t>Viscosity</a:t>
            </a:r>
          </a:p>
        </p:txBody>
      </p:sp>
      <p:sp>
        <p:nvSpPr>
          <p:cNvPr id="563212" name="Text Box 12"/>
          <p:cNvSpPr txBox="1">
            <a:spLocks noChangeArrowheads="1"/>
          </p:cNvSpPr>
          <p:nvPr/>
        </p:nvSpPr>
        <p:spPr bwMode="auto">
          <a:xfrm>
            <a:off x="3851275" y="5257800"/>
            <a:ext cx="1406525" cy="519113"/>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Velocity</a:t>
            </a:r>
          </a:p>
        </p:txBody>
      </p:sp>
      <p:sp>
        <p:nvSpPr>
          <p:cNvPr id="563213" name="Text Box 13"/>
          <p:cNvSpPr txBox="1">
            <a:spLocks noChangeArrowheads="1"/>
          </p:cNvSpPr>
          <p:nvPr/>
        </p:nvSpPr>
        <p:spPr bwMode="auto">
          <a:xfrm>
            <a:off x="5410200" y="2057400"/>
            <a:ext cx="1425575" cy="519113"/>
          </a:xfrm>
          <a:prstGeom prst="rect">
            <a:avLst/>
          </a:prstGeom>
          <a:noFill/>
          <a:ln w="9525">
            <a:noFill/>
            <a:miter lim="800000"/>
            <a:headEnd/>
            <a:tailEnd/>
          </a:ln>
          <a:effectLst/>
        </p:spPr>
        <p:txBody>
          <a:bodyPr>
            <a:spAutoFit/>
          </a:bodyPr>
          <a:lstStyle/>
          <a:p>
            <a:pPr eaLnBrk="0" hangingPunct="0">
              <a:spcBef>
                <a:spcPct val="50000"/>
              </a:spcBef>
            </a:pPr>
            <a:r>
              <a:rPr lang="en-US" sz="2800">
                <a:latin typeface="Times New Roman" pitchFamily="18" charset="0"/>
              </a:rPr>
              <a:t>Dilatant</a:t>
            </a:r>
          </a:p>
        </p:txBody>
      </p:sp>
      <p:sp>
        <p:nvSpPr>
          <p:cNvPr id="563214" name="Rectangle 14"/>
          <p:cNvSpPr>
            <a:spLocks noChangeArrowheads="1"/>
          </p:cNvSpPr>
          <p:nvPr/>
        </p:nvSpPr>
        <p:spPr bwMode="auto">
          <a:xfrm>
            <a:off x="5410200" y="4738688"/>
            <a:ext cx="1862138" cy="519112"/>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Thixotropic</a:t>
            </a:r>
          </a:p>
        </p:txBody>
      </p:sp>
      <p:sp>
        <p:nvSpPr>
          <p:cNvPr id="563215" name="Text Box 15"/>
          <p:cNvSpPr txBox="1">
            <a:spLocks noChangeArrowheads="1"/>
          </p:cNvSpPr>
          <p:nvPr/>
        </p:nvSpPr>
        <p:spPr bwMode="auto">
          <a:xfrm>
            <a:off x="5410200" y="3200400"/>
            <a:ext cx="1743075" cy="519113"/>
          </a:xfrm>
          <a:prstGeom prst="rect">
            <a:avLst/>
          </a:prstGeom>
          <a:noFill/>
          <a:ln w="9525">
            <a:noFill/>
            <a:miter lim="800000"/>
            <a:headEnd/>
            <a:tailEnd/>
          </a:ln>
          <a:effectLst/>
        </p:spPr>
        <p:txBody>
          <a:bodyPr wrap="none">
            <a:spAutoFit/>
          </a:bodyPr>
          <a:lstStyle/>
          <a:p>
            <a:pPr eaLnBrk="0" hangingPunct="0"/>
            <a:r>
              <a:rPr lang="en-US" sz="2800">
                <a:latin typeface="Times New Roman" pitchFamily="18" charset="0"/>
              </a:rPr>
              <a:t>Newtonian</a:t>
            </a:r>
          </a:p>
        </p:txBody>
      </p:sp>
      <p:sp>
        <p:nvSpPr>
          <p:cNvPr id="563216" name="Line 16"/>
          <p:cNvSpPr>
            <a:spLocks noChangeShapeType="1"/>
          </p:cNvSpPr>
          <p:nvPr/>
        </p:nvSpPr>
        <p:spPr bwMode="auto">
          <a:xfrm>
            <a:off x="5257800" y="5562600"/>
            <a:ext cx="533400" cy="0"/>
          </a:xfrm>
          <a:prstGeom prst="line">
            <a:avLst/>
          </a:prstGeom>
          <a:noFill/>
          <a:ln w="38100">
            <a:solidFill>
              <a:schemeClr val="tx1"/>
            </a:solidFill>
            <a:round/>
            <a:headEnd/>
            <a:tailEnd type="triangle" w="med" len="med"/>
          </a:ln>
          <a:effectLst/>
        </p:spPr>
        <p:txBody>
          <a:bodyPr/>
          <a:lstStyle/>
          <a:p>
            <a:endParaRPr lang="en-US"/>
          </a:p>
        </p:txBody>
      </p:sp>
      <p:sp>
        <p:nvSpPr>
          <p:cNvPr id="563217" name="Line 17"/>
          <p:cNvSpPr>
            <a:spLocks noChangeShapeType="1"/>
          </p:cNvSpPr>
          <p:nvPr/>
        </p:nvSpPr>
        <p:spPr bwMode="auto">
          <a:xfrm flipV="1">
            <a:off x="2667000" y="2438400"/>
            <a:ext cx="0" cy="457200"/>
          </a:xfrm>
          <a:prstGeom prst="line">
            <a:avLst/>
          </a:prstGeom>
          <a:noFill/>
          <a:ln w="38100">
            <a:solidFill>
              <a:schemeClr val="tx1"/>
            </a:solidFill>
            <a:round/>
            <a:headEnd/>
            <a:tailEnd type="triangle" w="med" len="med"/>
          </a:ln>
          <a:effectLst/>
        </p:spPr>
        <p:txBody>
          <a:bodyPr/>
          <a:lstStyle/>
          <a:p>
            <a:endParaRPr lang="en-US"/>
          </a:p>
        </p:txBody>
      </p:sp>
      <p:sp>
        <p:nvSpPr>
          <p:cNvPr id="563218" name="Rectangle 18"/>
          <p:cNvSpPr>
            <a:spLocks noChangeArrowheads="1"/>
          </p:cNvSpPr>
          <p:nvPr/>
        </p:nvSpPr>
        <p:spPr bwMode="auto">
          <a:xfrm>
            <a:off x="152400" y="5538788"/>
            <a:ext cx="1820863" cy="701675"/>
          </a:xfrm>
          <a:prstGeom prst="rect">
            <a:avLst/>
          </a:prstGeom>
          <a:noFill/>
          <a:ln w="9525">
            <a:noFill/>
            <a:miter lim="800000"/>
            <a:headEnd/>
            <a:tailEnd/>
          </a:ln>
          <a:effectLst/>
        </p:spPr>
        <p:txBody>
          <a:bodyPr wrap="none">
            <a:spAutoFit/>
          </a:bodyPr>
          <a:lstStyle/>
          <a:p>
            <a:pPr algn="ctr" eaLnBrk="0" hangingPunct="0"/>
            <a:r>
              <a:rPr lang="en-US" sz="2000">
                <a:latin typeface="Times New Roman" pitchFamily="18" charset="0"/>
              </a:rPr>
              <a:t>Non-Newtonian</a:t>
            </a:r>
          </a:p>
          <a:p>
            <a:pPr algn="ctr" eaLnBrk="0" hangingPunct="0"/>
            <a:r>
              <a:rPr lang="en-US" sz="2000">
                <a:latin typeface="Times New Roman" pitchFamily="18" charset="0"/>
              </a:rPr>
              <a:t>Dilatant</a:t>
            </a:r>
          </a:p>
        </p:txBody>
      </p:sp>
      <p:sp>
        <p:nvSpPr>
          <p:cNvPr id="563219" name="Rectangle 19"/>
          <p:cNvSpPr>
            <a:spLocks noChangeArrowheads="1"/>
          </p:cNvSpPr>
          <p:nvPr/>
        </p:nvSpPr>
        <p:spPr bwMode="auto">
          <a:xfrm>
            <a:off x="7315200" y="5995988"/>
            <a:ext cx="1820863" cy="701675"/>
          </a:xfrm>
          <a:prstGeom prst="rect">
            <a:avLst/>
          </a:prstGeom>
          <a:noFill/>
          <a:ln w="9525">
            <a:noFill/>
            <a:miter lim="800000"/>
            <a:headEnd/>
            <a:tailEnd/>
          </a:ln>
          <a:effectLst/>
        </p:spPr>
        <p:txBody>
          <a:bodyPr wrap="none">
            <a:spAutoFit/>
          </a:bodyPr>
          <a:lstStyle/>
          <a:p>
            <a:pPr algn="ctr" eaLnBrk="0" hangingPunct="0"/>
            <a:r>
              <a:rPr lang="en-US" sz="2000">
                <a:latin typeface="Times New Roman" pitchFamily="18" charset="0"/>
              </a:rPr>
              <a:t>Non-Newtonian</a:t>
            </a:r>
          </a:p>
          <a:p>
            <a:pPr algn="ctr" eaLnBrk="0" hangingPunct="0"/>
            <a:r>
              <a:rPr lang="en-US" sz="2000">
                <a:latin typeface="Times New Roman" pitchFamily="18" charset="0"/>
              </a:rPr>
              <a:t>Thixotropic</a:t>
            </a:r>
          </a:p>
        </p:txBody>
      </p:sp>
      <p:sp>
        <p:nvSpPr>
          <p:cNvPr id="563220" name="Text Box 20"/>
          <p:cNvSpPr txBox="1">
            <a:spLocks noChangeArrowheads="1"/>
          </p:cNvSpPr>
          <p:nvPr/>
        </p:nvSpPr>
        <p:spPr bwMode="auto">
          <a:xfrm>
            <a:off x="3219450" y="6415088"/>
            <a:ext cx="2952750" cy="366712"/>
          </a:xfrm>
          <a:prstGeom prst="rect">
            <a:avLst/>
          </a:prstGeom>
          <a:noFill/>
          <a:ln w="9525">
            <a:noFill/>
            <a:miter lim="800000"/>
            <a:headEnd/>
            <a:tailEnd/>
          </a:ln>
          <a:effectLst/>
        </p:spPr>
        <p:txBody>
          <a:bodyPr wrap="none">
            <a:spAutoFit/>
          </a:bodyPr>
          <a:lstStyle/>
          <a:p>
            <a:pPr eaLnBrk="0" hangingPunct="0"/>
            <a:r>
              <a:rPr lang="en-US">
                <a:latin typeface="Times New Roman" pitchFamily="18" charset="0"/>
                <a:hlinkClick r:id="rId5"/>
              </a:rPr>
              <a:t>John Tickle Walks on Custard</a:t>
            </a:r>
            <a:endParaRPr lang="en-US">
              <a:latin typeface="Times New Roman" pitchFamily="18" charset="0"/>
            </a:endParaRP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Taking the “</a:t>
            </a:r>
            <a:r>
              <a:rPr lang="en-US" i="1" dirty="0" smtClean="0"/>
              <a:t>Inert</a:t>
            </a:r>
            <a:r>
              <a:rPr lang="en-US" dirty="0" smtClean="0"/>
              <a:t>” out of “</a:t>
            </a:r>
            <a:r>
              <a:rPr lang="en-US" i="1" dirty="0" smtClean="0"/>
              <a:t>Inertia</a:t>
            </a:r>
            <a:r>
              <a:rPr lang="en-US" dirty="0" smtClean="0"/>
              <a:t>”</a:t>
            </a:r>
            <a:endParaRPr lang="en-US" dirty="0"/>
          </a:p>
        </p:txBody>
      </p:sp>
      <p:sp>
        <p:nvSpPr>
          <p:cNvPr id="3" name="Content Placeholder 2"/>
          <p:cNvSpPr>
            <a:spLocks noGrp="1"/>
          </p:cNvSpPr>
          <p:nvPr>
            <p:ph idx="1"/>
          </p:nvPr>
        </p:nvSpPr>
        <p:spPr>
          <a:xfrm>
            <a:off x="228600" y="1646237"/>
            <a:ext cx="4495800" cy="4525963"/>
          </a:xfrm>
        </p:spPr>
        <p:txBody>
          <a:bodyPr>
            <a:normAutofit fontScale="85000" lnSpcReduction="10000"/>
          </a:bodyPr>
          <a:lstStyle/>
          <a:p>
            <a:r>
              <a:rPr lang="en-US" dirty="0" smtClean="0"/>
              <a:t>Particles have an inertial mass. According to Newton’s First Law, they </a:t>
            </a:r>
            <a:r>
              <a:rPr lang="en-US" b="1" i="1" dirty="0" smtClean="0"/>
              <a:t>are inert </a:t>
            </a:r>
            <a:r>
              <a:rPr lang="en-US" dirty="0" smtClean="0"/>
              <a:t>with respect to any environmental resistance.</a:t>
            </a:r>
          </a:p>
          <a:p>
            <a:r>
              <a:rPr lang="en-US" dirty="0" smtClean="0"/>
              <a:t>However, charged particles (or particles with a magnetic moment) </a:t>
            </a:r>
            <a:r>
              <a:rPr lang="en-US" b="1" i="1" dirty="0" smtClean="0"/>
              <a:t>are not inert </a:t>
            </a:r>
            <a:r>
              <a:rPr lang="en-US" dirty="0" smtClean="0"/>
              <a:t>to the counterforce provided by the photons through which they move.</a:t>
            </a:r>
            <a:endParaRPr lang="en-US" dirty="0"/>
          </a:p>
        </p:txBody>
      </p:sp>
      <p:pic>
        <p:nvPicPr>
          <p:cNvPr id="1189890" name="Picture 2" descr="http://generationgreen.org/wp-content/uploads/2010/01/inert4.jpg"/>
          <p:cNvPicPr>
            <a:picLocks noChangeAspect="1" noChangeArrowheads="1"/>
          </p:cNvPicPr>
          <p:nvPr/>
        </p:nvPicPr>
        <p:blipFill>
          <a:blip r:embed="rId2" cstate="print"/>
          <a:srcRect/>
          <a:stretch>
            <a:fillRect/>
          </a:stretch>
        </p:blipFill>
        <p:spPr bwMode="auto">
          <a:xfrm>
            <a:off x="5105400" y="1981200"/>
            <a:ext cx="3758358" cy="3743326"/>
          </a:xfrm>
          <a:prstGeom prst="rect">
            <a:avLst/>
          </a:prstGeom>
          <a:noFill/>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err="1" smtClean="0">
                <a:solidFill>
                  <a:schemeClr val="bg1"/>
                </a:solidFill>
              </a:rPr>
              <a:t>Kepler</a:t>
            </a:r>
            <a:r>
              <a:rPr lang="en-US" sz="3200" dirty="0" smtClean="0">
                <a:solidFill>
                  <a:schemeClr val="bg1"/>
                </a:solidFill>
              </a:rPr>
              <a:t> (1619) postulated that the direction and length of a comet’s tail was influenced by the force of sun light </a:t>
            </a:r>
            <a:endParaRPr lang="en-US" sz="3200" dirty="0">
              <a:solidFill>
                <a:schemeClr val="bg1"/>
              </a:solidFill>
            </a:endParaRPr>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 name="Picture 3" descr="http://astrobob.areavoices.com/files/2011/05/Comet-tail-dev-NASA-better-400x270.jpg"/>
          <p:cNvPicPr>
            <a:picLocks noChangeAspect="1" noChangeArrowheads="1"/>
          </p:cNvPicPr>
          <p:nvPr/>
        </p:nvPicPr>
        <p:blipFill>
          <a:blip r:embed="rId2" cstate="print"/>
          <a:srcRect/>
          <a:stretch>
            <a:fillRect/>
          </a:stretch>
        </p:blipFill>
        <p:spPr bwMode="auto">
          <a:xfrm>
            <a:off x="990600" y="1821178"/>
            <a:ext cx="7010400" cy="4732022"/>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Model Scientists vs. Model Organisms</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 name="Picture 2"/>
          <p:cNvPicPr>
            <a:picLocks noChangeAspect="1" noChangeArrowheads="1"/>
          </p:cNvPicPr>
          <p:nvPr/>
        </p:nvPicPr>
        <p:blipFill>
          <a:blip r:embed="rId2" cstate="print"/>
          <a:srcRect/>
          <a:stretch>
            <a:fillRect/>
          </a:stretch>
        </p:blipFill>
        <p:spPr bwMode="auto">
          <a:xfrm>
            <a:off x="2438400" y="1050628"/>
            <a:ext cx="4419600" cy="5731172"/>
          </a:xfrm>
          <a:prstGeom prst="rect">
            <a:avLst/>
          </a:prstGeom>
          <a:noFill/>
          <a:ln w="9525">
            <a:noFill/>
            <a:miter lim="800000"/>
            <a:headEnd/>
            <a:tailEnd/>
          </a:ln>
          <a:effectLst/>
        </p:spPr>
      </p:pic>
      <p:sp>
        <p:nvSpPr>
          <p:cNvPr id="5" name="TextBox 4"/>
          <p:cNvSpPr txBox="1"/>
          <p:nvPr/>
        </p:nvSpPr>
        <p:spPr>
          <a:xfrm>
            <a:off x="7040926" y="6336268"/>
            <a:ext cx="1722074" cy="369332"/>
          </a:xfrm>
          <a:prstGeom prst="rect">
            <a:avLst/>
          </a:prstGeom>
          <a:noFill/>
        </p:spPr>
        <p:txBody>
          <a:bodyPr wrap="none" rtlCol="0">
            <a:spAutoFit/>
          </a:bodyPr>
          <a:lstStyle/>
          <a:p>
            <a:r>
              <a:rPr lang="en-US" dirty="0" smtClean="0">
                <a:hlinkClick r:id="rId3"/>
              </a:rPr>
              <a:t>Model Scientists</a:t>
            </a:r>
            <a:endParaRPr lang="en-US" dirty="0"/>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James Clerk Maxwell’s Poetry</a:t>
            </a:r>
            <a:endParaRPr lang="en-US" dirty="0"/>
          </a:p>
        </p:txBody>
      </p:sp>
      <p:sp>
        <p:nvSpPr>
          <p:cNvPr id="3" name="Content Placeholder 2"/>
          <p:cNvSpPr>
            <a:spLocks noGrp="1"/>
          </p:cNvSpPr>
          <p:nvPr>
            <p:ph idx="1"/>
          </p:nvPr>
        </p:nvSpPr>
        <p:spPr>
          <a:xfrm>
            <a:off x="4419600" y="1524000"/>
            <a:ext cx="4343400" cy="4525963"/>
          </a:xfrm>
        </p:spPr>
        <p:txBody>
          <a:bodyPr>
            <a:normAutofit/>
          </a:bodyPr>
          <a:lstStyle/>
          <a:p>
            <a:pPr lvl="0" algn="ctr" fontAlgn="base">
              <a:spcBef>
                <a:spcPct val="0"/>
              </a:spcBef>
              <a:spcAft>
                <a:spcPct val="0"/>
              </a:spcAft>
              <a:buNone/>
            </a:pPr>
            <a:r>
              <a:rPr lang="en-US" sz="2800" dirty="0" smtClean="0">
                <a:latin typeface="Cambria" pitchFamily="18" charset="0"/>
                <a:cs typeface="Courier New" pitchFamily="49" charset="0"/>
              </a:rPr>
              <a:t>	</a:t>
            </a:r>
            <a:r>
              <a:rPr lang="en-US" b="1" dirty="0" smtClean="0">
                <a:latin typeface="Cambria" pitchFamily="18" charset="0"/>
                <a:cs typeface="Courier New" pitchFamily="49" charset="0"/>
              </a:rPr>
              <a:t>Rigid Body Sings</a:t>
            </a:r>
          </a:p>
          <a:p>
            <a:pPr lvl="0" fontAlgn="base">
              <a:spcBef>
                <a:spcPct val="0"/>
              </a:spcBef>
              <a:spcAft>
                <a:spcPct val="0"/>
              </a:spcAft>
              <a:buNone/>
            </a:pPr>
            <a:endParaRPr lang="en-US" sz="2800" dirty="0" smtClean="0">
              <a:latin typeface="Cambria" pitchFamily="18" charset="0"/>
              <a:cs typeface="Courier New" pitchFamily="49" charset="0"/>
            </a:endParaRPr>
          </a:p>
          <a:p>
            <a:pPr lvl="0" fontAlgn="base">
              <a:spcBef>
                <a:spcPct val="0"/>
              </a:spcBef>
              <a:spcAft>
                <a:spcPct val="0"/>
              </a:spcAft>
              <a:buNone/>
            </a:pPr>
            <a:r>
              <a:rPr lang="en-US" sz="2800" dirty="0" smtClean="0">
                <a:latin typeface="Cambria" pitchFamily="18" charset="0"/>
                <a:cs typeface="Courier New" pitchFamily="49" charset="0"/>
              </a:rPr>
              <a:t>	   Gin a body meet a body</a:t>
            </a:r>
          </a:p>
          <a:p>
            <a:pPr lvl="0" eaLnBrk="0" fontAlgn="base" hangingPunct="0">
              <a:spcBef>
                <a:spcPct val="0"/>
              </a:spcBef>
              <a:spcAft>
                <a:spcPct val="0"/>
              </a:spcAft>
              <a:buNone/>
            </a:pPr>
            <a:r>
              <a:rPr lang="en-US" sz="2800" dirty="0" smtClean="0">
                <a:latin typeface="Cambria" pitchFamily="18" charset="0"/>
                <a:cs typeface="Courier New" pitchFamily="49" charset="0"/>
              </a:rPr>
              <a:t>	   </a:t>
            </a:r>
            <a:r>
              <a:rPr lang="en-US" sz="2800" dirty="0" err="1" smtClean="0">
                <a:latin typeface="Cambria" pitchFamily="18" charset="0"/>
                <a:cs typeface="Courier New" pitchFamily="49" charset="0"/>
              </a:rPr>
              <a:t>Flyin</a:t>
            </a:r>
            <a:r>
              <a:rPr lang="en-US" sz="2800" dirty="0" smtClean="0">
                <a:latin typeface="Cambria" pitchFamily="18" charset="0"/>
                <a:cs typeface="Courier New" pitchFamily="49" charset="0"/>
              </a:rPr>
              <a:t>' through the air.</a:t>
            </a:r>
            <a:br>
              <a:rPr lang="en-US" sz="2800" dirty="0" smtClean="0">
                <a:latin typeface="Cambria" pitchFamily="18" charset="0"/>
                <a:cs typeface="Courier New" pitchFamily="49" charset="0"/>
              </a:rPr>
            </a:br>
            <a:r>
              <a:rPr lang="en-US" sz="2800" dirty="0" smtClean="0">
                <a:latin typeface="Cambria" pitchFamily="18" charset="0"/>
                <a:cs typeface="Courier New" pitchFamily="49" charset="0"/>
              </a:rPr>
              <a:t>   Gin a body hit a body,</a:t>
            </a:r>
            <a:br>
              <a:rPr lang="en-US" sz="2800" dirty="0" smtClean="0">
                <a:latin typeface="Cambria" pitchFamily="18" charset="0"/>
                <a:cs typeface="Courier New" pitchFamily="49" charset="0"/>
              </a:rPr>
            </a:br>
            <a:r>
              <a:rPr lang="en-US" sz="2800" dirty="0" smtClean="0">
                <a:latin typeface="Cambria" pitchFamily="18" charset="0"/>
                <a:cs typeface="Courier New" pitchFamily="49" charset="0"/>
              </a:rPr>
              <a:t>   Will it fly? And where?</a:t>
            </a:r>
          </a:p>
        </p:txBody>
      </p:sp>
      <p:pic>
        <p:nvPicPr>
          <p:cNvPr id="1248258" name="Picture 2" descr="http://upload.wikimedia.org/wikipedia/commons/3/33/JamesClerkMaxwell-KatherineMaxwell-1869.jpg"/>
          <p:cNvPicPr>
            <a:picLocks noChangeAspect="1" noChangeArrowheads="1"/>
          </p:cNvPicPr>
          <p:nvPr/>
        </p:nvPicPr>
        <p:blipFill>
          <a:blip r:embed="rId2" cstate="print"/>
          <a:srcRect/>
          <a:stretch>
            <a:fillRect/>
          </a:stretch>
        </p:blipFill>
        <p:spPr bwMode="auto">
          <a:xfrm>
            <a:off x="304800" y="1439245"/>
            <a:ext cx="4038600" cy="5037755"/>
          </a:xfrm>
          <a:prstGeom prst="rect">
            <a:avLst/>
          </a:prstGeom>
          <a:noFill/>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Light Pressure</a:t>
            </a:r>
            <a:endParaRPr lang="en-US" dirty="0"/>
          </a:p>
        </p:txBody>
      </p:sp>
      <p:sp>
        <p:nvSpPr>
          <p:cNvPr id="3" name="Content Placeholder 2"/>
          <p:cNvSpPr>
            <a:spLocks noGrp="1"/>
          </p:cNvSpPr>
          <p:nvPr>
            <p:ph idx="1"/>
          </p:nvPr>
        </p:nvSpPr>
        <p:spPr>
          <a:xfrm>
            <a:off x="457200" y="1600200"/>
            <a:ext cx="4114800" cy="4525963"/>
          </a:xfrm>
        </p:spPr>
        <p:txBody>
          <a:bodyPr/>
          <a:lstStyle/>
          <a:p>
            <a:pPr>
              <a:buNone/>
            </a:pPr>
            <a:r>
              <a:rPr lang="en-US" dirty="0" smtClean="0"/>
              <a:t>	According to Maxwell’s Equations, light, like any other wave, should exert a pressure.</a:t>
            </a:r>
            <a:endParaRPr lang="en-US" dirty="0"/>
          </a:p>
        </p:txBody>
      </p:sp>
      <p:pic>
        <p:nvPicPr>
          <p:cNvPr id="1160193" name="Picture 1" descr="C:\Users\row1\Pictures\ControlCenter3\Scan\CCF08302011_00000.jpg"/>
          <p:cNvPicPr>
            <a:picLocks noChangeAspect="1" noChangeArrowheads="1"/>
          </p:cNvPicPr>
          <p:nvPr/>
        </p:nvPicPr>
        <p:blipFill>
          <a:blip r:embed="rId2" cstate="print"/>
          <a:srcRect l="26624" r="12102" b="37163"/>
          <a:stretch>
            <a:fillRect/>
          </a:stretch>
        </p:blipFill>
        <p:spPr bwMode="auto">
          <a:xfrm>
            <a:off x="4724400" y="1480114"/>
            <a:ext cx="3886200" cy="5191295"/>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Ernest Fox Nichols (Cornell PhD)</a:t>
            </a:r>
            <a:endParaRPr lang="en-US" dirty="0"/>
          </a:p>
        </p:txBody>
      </p:sp>
      <p:sp>
        <p:nvSpPr>
          <p:cNvPr id="3" name="Content Placeholder 2"/>
          <p:cNvSpPr>
            <a:spLocks noGrp="1"/>
          </p:cNvSpPr>
          <p:nvPr>
            <p:ph idx="1"/>
          </p:nvPr>
        </p:nvSpPr>
        <p:spPr>
          <a:xfrm>
            <a:off x="-76200" y="1524000"/>
            <a:ext cx="2667000" cy="5334000"/>
          </a:xfrm>
        </p:spPr>
        <p:txBody>
          <a:bodyPr>
            <a:normAutofit fontScale="92500" lnSpcReduction="20000"/>
          </a:bodyPr>
          <a:lstStyle/>
          <a:p>
            <a:pPr>
              <a:buNone/>
            </a:pPr>
            <a:r>
              <a:rPr lang="en-US" dirty="0" smtClean="0"/>
              <a:t>	Nichols and Hull (1901) found that light exerts a pressure on silvered targets hanging from a quartz thread that confirmed Maxwell’s predictions.</a:t>
            </a:r>
            <a:endParaRPr lang="en-US" dirty="0"/>
          </a:p>
        </p:txBody>
      </p:sp>
      <p:pic>
        <p:nvPicPr>
          <p:cNvPr id="1222658" name="Picture 2"/>
          <p:cNvPicPr>
            <a:picLocks noChangeAspect="1" noChangeArrowheads="1"/>
          </p:cNvPicPr>
          <p:nvPr/>
        </p:nvPicPr>
        <p:blipFill>
          <a:blip r:embed="rId2" cstate="print"/>
          <a:srcRect/>
          <a:stretch>
            <a:fillRect/>
          </a:stretch>
        </p:blipFill>
        <p:spPr bwMode="auto">
          <a:xfrm>
            <a:off x="2590801" y="1447800"/>
            <a:ext cx="2193352" cy="3276600"/>
          </a:xfrm>
          <a:prstGeom prst="rect">
            <a:avLst/>
          </a:prstGeom>
          <a:noFill/>
          <a:ln w="9525">
            <a:noFill/>
            <a:miter lim="800000"/>
            <a:headEnd/>
            <a:tailEnd/>
          </a:ln>
          <a:effectLst/>
        </p:spPr>
      </p:pic>
      <p:pic>
        <p:nvPicPr>
          <p:cNvPr id="1222660" name="Picture 4" descr="http://www.dartmouth.edu/~vox/0405/0502/images/einstein.jpg"/>
          <p:cNvPicPr>
            <a:picLocks noChangeAspect="1" noChangeArrowheads="1"/>
          </p:cNvPicPr>
          <p:nvPr/>
        </p:nvPicPr>
        <p:blipFill>
          <a:blip r:embed="rId3" cstate="print"/>
          <a:srcRect/>
          <a:stretch>
            <a:fillRect/>
          </a:stretch>
        </p:blipFill>
        <p:spPr bwMode="auto">
          <a:xfrm>
            <a:off x="5179244" y="1447800"/>
            <a:ext cx="3888556" cy="5029200"/>
          </a:xfrm>
          <a:prstGeom prst="rect">
            <a:avLst/>
          </a:prstGeom>
          <a:noFill/>
        </p:spPr>
      </p:pic>
      <p:pic>
        <p:nvPicPr>
          <p:cNvPr id="1158146" name="Picture 2" descr="http://drugstoremuseum.com/images/level_imgs/65464894984654898994.jpg"/>
          <p:cNvPicPr>
            <a:picLocks noChangeAspect="1" noChangeArrowheads="1"/>
          </p:cNvPicPr>
          <p:nvPr/>
        </p:nvPicPr>
        <p:blipFill>
          <a:blip r:embed="rId4" cstate="print"/>
          <a:srcRect/>
          <a:stretch>
            <a:fillRect/>
          </a:stretch>
        </p:blipFill>
        <p:spPr bwMode="auto">
          <a:xfrm>
            <a:off x="3124200" y="4787303"/>
            <a:ext cx="914400" cy="1994497"/>
          </a:xfrm>
          <a:prstGeom prst="rect">
            <a:avLst/>
          </a:prstGeom>
          <a:noFill/>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a:xfrm>
            <a:off x="0" y="76200"/>
            <a:ext cx="9144000" cy="1143000"/>
          </a:xfrm>
        </p:spPr>
        <p:txBody>
          <a:bodyPr/>
          <a:lstStyle/>
          <a:p>
            <a:r>
              <a:rPr lang="en-US" sz="3200"/>
              <a:t>At Any Temperature Above 0 K, a Moving Particle Moves Through a Photon Gas</a:t>
            </a:r>
          </a:p>
        </p:txBody>
      </p:sp>
      <p:sp>
        <p:nvSpPr>
          <p:cNvPr id="571395" name="Rectangle 3"/>
          <p:cNvSpPr>
            <a:spLocks noGrp="1" noChangeArrowheads="1"/>
          </p:cNvSpPr>
          <p:nvPr>
            <p:ph idx="1"/>
          </p:nvPr>
        </p:nvSpPr>
        <p:spPr/>
        <p:txBody>
          <a:bodyPr/>
          <a:lstStyle/>
          <a:p>
            <a:pPr>
              <a:buFontTx/>
              <a:buNone/>
            </a:pPr>
            <a:r>
              <a:rPr lang="en-US"/>
              <a:t>  </a:t>
            </a:r>
          </a:p>
        </p:txBody>
      </p:sp>
      <p:pic>
        <p:nvPicPr>
          <p:cNvPr id="571396" name="Picture 4" descr="Image:BlackbodySpectrum loglog 150dpi en.png">
            <a:hlinkClick r:id="rId3"/>
          </p:cNvPr>
          <p:cNvPicPr>
            <a:picLocks noChangeAspect="1" noChangeArrowheads="1"/>
          </p:cNvPicPr>
          <p:nvPr/>
        </p:nvPicPr>
        <p:blipFill>
          <a:blip r:embed="rId4" cstate="print"/>
          <a:srcRect/>
          <a:stretch>
            <a:fillRect/>
          </a:stretch>
        </p:blipFill>
        <p:spPr bwMode="auto">
          <a:xfrm>
            <a:off x="914400" y="1473200"/>
            <a:ext cx="7321550" cy="5308600"/>
          </a:xfrm>
          <a:prstGeom prst="rect">
            <a:avLst/>
          </a:prstGeom>
          <a:noFill/>
        </p:spPr>
      </p:pic>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2"/>
          <p:cNvSpPr>
            <a:spLocks noGrp="1" noChangeArrowheads="1"/>
          </p:cNvSpPr>
          <p:nvPr>
            <p:ph type="title"/>
          </p:nvPr>
        </p:nvSpPr>
        <p:spPr>
          <a:xfrm>
            <a:off x="0" y="304800"/>
            <a:ext cx="9144000" cy="1143000"/>
          </a:xfrm>
        </p:spPr>
        <p:txBody>
          <a:bodyPr>
            <a:normAutofit fontScale="90000"/>
          </a:bodyPr>
          <a:lstStyle/>
          <a:p>
            <a:r>
              <a:rPr lang="en-US" sz="3600" dirty="0"/>
              <a:t>The Rate of Collision of the Photons </a:t>
            </a:r>
            <a:r>
              <a:rPr lang="en-US" sz="3600" dirty="0" smtClean="0"/>
              <a:t>with </a:t>
            </a:r>
            <a:r>
              <a:rPr lang="en-US" sz="3600" dirty="0"/>
              <a:t>the Moving </a:t>
            </a:r>
            <a:r>
              <a:rPr lang="en-US" sz="3600" dirty="0" smtClean="0"/>
              <a:t>Particle Depends on Three Things</a:t>
            </a:r>
            <a:endParaRPr lang="en-US" sz="3600" dirty="0"/>
          </a:p>
        </p:txBody>
      </p:sp>
      <p:sp>
        <p:nvSpPr>
          <p:cNvPr id="573443" name="Rectangle 3"/>
          <p:cNvSpPr>
            <a:spLocks noGrp="1" noChangeArrowheads="1"/>
          </p:cNvSpPr>
          <p:nvPr>
            <p:ph idx="1"/>
          </p:nvPr>
        </p:nvSpPr>
        <p:spPr>
          <a:xfrm>
            <a:off x="152400" y="1981200"/>
            <a:ext cx="8763000" cy="2171700"/>
          </a:xfrm>
        </p:spPr>
        <p:txBody>
          <a:bodyPr/>
          <a:lstStyle/>
          <a:p>
            <a:pPr>
              <a:buFontTx/>
              <a:buNone/>
            </a:pPr>
            <a:r>
              <a:rPr lang="en-US"/>
              <a:t>	Collision rate = ρ σ v</a:t>
            </a:r>
          </a:p>
          <a:p>
            <a:pPr lvl="1">
              <a:buFontTx/>
              <a:buNone/>
            </a:pPr>
            <a:r>
              <a:rPr lang="en-US"/>
              <a:t>	ρ is the photon density</a:t>
            </a:r>
          </a:p>
          <a:p>
            <a:pPr lvl="1">
              <a:buFontTx/>
              <a:buNone/>
            </a:pPr>
            <a:r>
              <a:rPr lang="en-US"/>
              <a:t>	σ is the cross section of a photon</a:t>
            </a:r>
          </a:p>
          <a:p>
            <a:pPr lvl="1">
              <a:buFontTx/>
              <a:buNone/>
            </a:pPr>
            <a:r>
              <a:rPr lang="en-US"/>
              <a:t>	v is the velocity of a moving particle</a:t>
            </a:r>
          </a:p>
        </p:txBody>
      </p:sp>
      <p:pic>
        <p:nvPicPr>
          <p:cNvPr id="573444" name="Picture 4" descr="fair%25202006%2520demolition%2520derby"/>
          <p:cNvPicPr>
            <a:picLocks noChangeAspect="1" noChangeArrowheads="1"/>
          </p:cNvPicPr>
          <p:nvPr/>
        </p:nvPicPr>
        <p:blipFill>
          <a:blip r:embed="rId3" cstate="print"/>
          <a:srcRect t="38116" b="17937"/>
          <a:stretch>
            <a:fillRect/>
          </a:stretch>
        </p:blipFill>
        <p:spPr bwMode="auto">
          <a:xfrm>
            <a:off x="6350" y="4525963"/>
            <a:ext cx="9213850" cy="2332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2"/>
          <p:cNvSpPr>
            <a:spLocks noGrp="1" noChangeArrowheads="1"/>
          </p:cNvSpPr>
          <p:nvPr>
            <p:ph type="title"/>
          </p:nvPr>
        </p:nvSpPr>
        <p:spPr>
          <a:xfrm>
            <a:off x="0" y="0"/>
            <a:ext cx="7239000" cy="1143000"/>
          </a:xfrm>
        </p:spPr>
        <p:txBody>
          <a:bodyPr/>
          <a:lstStyle/>
          <a:p>
            <a:r>
              <a:rPr lang="en-US" dirty="0"/>
              <a:t>The Photon Density</a:t>
            </a:r>
          </a:p>
        </p:txBody>
      </p:sp>
      <p:sp>
        <p:nvSpPr>
          <p:cNvPr id="575491" name="Rectangle 3"/>
          <p:cNvSpPr>
            <a:spLocks noGrp="1" noChangeArrowheads="1"/>
          </p:cNvSpPr>
          <p:nvPr>
            <p:ph idx="1"/>
          </p:nvPr>
        </p:nvSpPr>
        <p:spPr>
          <a:xfrm>
            <a:off x="0" y="1143000"/>
            <a:ext cx="7086600" cy="5715000"/>
          </a:xfrm>
        </p:spPr>
        <p:txBody>
          <a:bodyPr/>
          <a:lstStyle/>
          <a:p>
            <a:pPr>
              <a:lnSpc>
                <a:spcPct val="80000"/>
              </a:lnSpc>
              <a:buFontTx/>
              <a:buNone/>
            </a:pPr>
            <a:r>
              <a:rPr lang="en-US" sz="1800">
                <a:solidFill>
                  <a:schemeClr val="tx2"/>
                </a:solidFill>
              </a:rPr>
              <a:t>The energy density (u) for a given wavelength is given by Planck’s black body radiation law. The Stefan-Boltzmann equation gives the total energy density (U) in a black body radiation field.</a:t>
            </a:r>
          </a:p>
          <a:p>
            <a:pPr>
              <a:lnSpc>
                <a:spcPct val="80000"/>
              </a:lnSpc>
              <a:buFontTx/>
              <a:buNone/>
            </a:pPr>
            <a:r>
              <a:rPr lang="en-US" sz="1800"/>
              <a:t>	</a:t>
            </a:r>
          </a:p>
          <a:p>
            <a:pPr>
              <a:lnSpc>
                <a:spcPct val="80000"/>
              </a:lnSpc>
              <a:buFontTx/>
              <a:buNone/>
            </a:pPr>
            <a:r>
              <a:rPr lang="en-US" sz="1800"/>
              <a:t>	u = (8πhc/λ</a:t>
            </a:r>
            <a:r>
              <a:rPr lang="en-US" sz="1800" baseline="30000"/>
              <a:t>5</a:t>
            </a:r>
            <a:r>
              <a:rPr lang="en-US" sz="1800"/>
              <a:t>)(1/(exp[hc/λkT] – 1))</a:t>
            </a:r>
          </a:p>
          <a:p>
            <a:pPr>
              <a:lnSpc>
                <a:spcPct val="80000"/>
              </a:lnSpc>
              <a:buFontTx/>
              <a:buNone/>
            </a:pPr>
            <a:endParaRPr lang="en-US" sz="1800"/>
          </a:p>
          <a:p>
            <a:pPr>
              <a:lnSpc>
                <a:spcPct val="80000"/>
              </a:lnSpc>
              <a:buFontTx/>
              <a:buNone/>
            </a:pPr>
            <a:r>
              <a:rPr lang="en-US" sz="1800"/>
              <a:t>	</a:t>
            </a:r>
            <a:r>
              <a:rPr lang="en-US" sz="1800" b="1"/>
              <a:t>U</a:t>
            </a:r>
            <a:r>
              <a:rPr lang="en-US" sz="1800" b="1" i="1"/>
              <a:t> </a:t>
            </a:r>
            <a:r>
              <a:rPr lang="en-US" sz="1800"/>
              <a:t> = ∫ u dλ = 7.57 x 10</a:t>
            </a:r>
            <a:r>
              <a:rPr lang="en-US" sz="1800" baseline="30000"/>
              <a:t>-16</a:t>
            </a:r>
            <a:r>
              <a:rPr lang="en-US" sz="1800"/>
              <a:t>(T</a:t>
            </a:r>
            <a:r>
              <a:rPr lang="en-US" sz="1800" baseline="30000"/>
              <a:t>4</a:t>
            </a:r>
            <a:r>
              <a:rPr lang="en-US" sz="1800"/>
              <a:t>)</a:t>
            </a:r>
          </a:p>
          <a:p>
            <a:pPr>
              <a:lnSpc>
                <a:spcPct val="80000"/>
              </a:lnSpc>
              <a:buFontTx/>
              <a:buNone/>
            </a:pPr>
            <a:endParaRPr lang="en-US" sz="1800">
              <a:solidFill>
                <a:schemeClr val="tx2"/>
              </a:solidFill>
            </a:endParaRPr>
          </a:p>
          <a:p>
            <a:pPr>
              <a:lnSpc>
                <a:spcPct val="80000"/>
              </a:lnSpc>
              <a:buFontTx/>
              <a:buNone/>
            </a:pPr>
            <a:r>
              <a:rPr lang="en-US" sz="1800">
                <a:solidFill>
                  <a:schemeClr val="tx2"/>
                </a:solidFill>
              </a:rPr>
              <a:t>    The peak wavelength of a black body radiation field of temperature T is:</a:t>
            </a:r>
          </a:p>
          <a:p>
            <a:pPr>
              <a:lnSpc>
                <a:spcPct val="80000"/>
              </a:lnSpc>
              <a:buFontTx/>
              <a:buNone/>
            </a:pPr>
            <a:endParaRPr lang="en-US" sz="1800">
              <a:solidFill>
                <a:schemeClr val="tx2"/>
              </a:solidFill>
            </a:endParaRPr>
          </a:p>
          <a:p>
            <a:pPr>
              <a:lnSpc>
                <a:spcPct val="80000"/>
              </a:lnSpc>
              <a:buFontTx/>
              <a:buNone/>
            </a:pPr>
            <a:r>
              <a:rPr lang="en-US" sz="1800"/>
              <a:t>	λ</a:t>
            </a:r>
            <a:r>
              <a:rPr lang="en-US" sz="1800" baseline="-25000"/>
              <a:t>peak</a:t>
            </a:r>
            <a:r>
              <a:rPr lang="en-US" sz="1800"/>
              <a:t> = du/dλ = 2.89784 x 10</a:t>
            </a:r>
            <a:r>
              <a:rPr lang="en-US" sz="1800" baseline="30000"/>
              <a:t>-3</a:t>
            </a:r>
            <a:r>
              <a:rPr lang="en-US" sz="1800"/>
              <a:t> mK/T</a:t>
            </a:r>
          </a:p>
          <a:p>
            <a:pPr>
              <a:lnSpc>
                <a:spcPct val="80000"/>
              </a:lnSpc>
              <a:buFontTx/>
              <a:buNone/>
            </a:pPr>
            <a:endParaRPr lang="en-US" sz="1800"/>
          </a:p>
          <a:p>
            <a:pPr>
              <a:lnSpc>
                <a:spcPct val="80000"/>
              </a:lnSpc>
              <a:buFontTx/>
              <a:buNone/>
            </a:pPr>
            <a:r>
              <a:rPr lang="en-US" sz="1800"/>
              <a:t>    The energy of a peak photon is: </a:t>
            </a:r>
            <a:r>
              <a:rPr lang="en-US" sz="1800" b="1"/>
              <a:t>E</a:t>
            </a:r>
            <a:r>
              <a:rPr lang="en-US" sz="1800"/>
              <a:t> = hc/λ</a:t>
            </a:r>
            <a:r>
              <a:rPr lang="en-US" sz="1800" baseline="-25000"/>
              <a:t>peak</a:t>
            </a:r>
          </a:p>
          <a:p>
            <a:pPr>
              <a:lnSpc>
                <a:spcPct val="80000"/>
              </a:lnSpc>
              <a:buFontTx/>
              <a:buNone/>
            </a:pPr>
            <a:endParaRPr lang="en-US" sz="1800"/>
          </a:p>
          <a:p>
            <a:pPr>
              <a:lnSpc>
                <a:spcPct val="80000"/>
              </a:lnSpc>
              <a:buFontTx/>
              <a:buNone/>
            </a:pPr>
            <a:r>
              <a:rPr lang="en-US" sz="1800">
                <a:solidFill>
                  <a:schemeClr val="tx2"/>
                </a:solidFill>
              </a:rPr>
              <a:t>    The photon density (</a:t>
            </a:r>
            <a:r>
              <a:rPr lang="el-GR" sz="1800">
                <a:solidFill>
                  <a:schemeClr val="tx2"/>
                </a:solidFill>
              </a:rPr>
              <a:t>ρ</a:t>
            </a:r>
            <a:r>
              <a:rPr lang="en-US" sz="1800">
                <a:solidFill>
                  <a:schemeClr val="tx2"/>
                </a:solidFill>
              </a:rPr>
              <a:t>) of a black body radiation field with temperature T is given by:</a:t>
            </a:r>
          </a:p>
          <a:p>
            <a:pPr>
              <a:lnSpc>
                <a:spcPct val="80000"/>
              </a:lnSpc>
              <a:buFontTx/>
              <a:buNone/>
            </a:pPr>
            <a:r>
              <a:rPr lang="en-US" sz="1800"/>
              <a:t>	</a:t>
            </a:r>
          </a:p>
          <a:p>
            <a:pPr>
              <a:lnSpc>
                <a:spcPct val="80000"/>
              </a:lnSpc>
              <a:buFontTx/>
              <a:buNone/>
            </a:pPr>
            <a:r>
              <a:rPr lang="en-US" sz="1800"/>
              <a:t>	</a:t>
            </a:r>
            <a:r>
              <a:rPr lang="el-GR" sz="1800" b="1"/>
              <a:t>ρ</a:t>
            </a:r>
            <a:r>
              <a:rPr lang="en-US" sz="1800" b="1"/>
              <a:t> = U/E = </a:t>
            </a:r>
            <a:r>
              <a:rPr lang="en-US" sz="1800"/>
              <a:t> 2.98 x 10</a:t>
            </a:r>
            <a:r>
              <a:rPr lang="en-US" sz="1800" baseline="30000"/>
              <a:t>14</a:t>
            </a:r>
            <a:r>
              <a:rPr lang="en-US" sz="1800"/>
              <a:t> photons/m</a:t>
            </a:r>
            <a:r>
              <a:rPr lang="en-US" sz="1800" baseline="30000"/>
              <a:t>3</a:t>
            </a:r>
            <a:r>
              <a:rPr lang="en-US" sz="1800"/>
              <a:t> at 300 K</a:t>
            </a:r>
          </a:p>
          <a:p>
            <a:pPr>
              <a:lnSpc>
                <a:spcPct val="80000"/>
              </a:lnSpc>
            </a:pPr>
            <a:endParaRPr lang="en-US" sz="1800"/>
          </a:p>
        </p:txBody>
      </p:sp>
      <p:pic>
        <p:nvPicPr>
          <p:cNvPr id="575492" name="Picture 4" descr="Stefan"/>
          <p:cNvPicPr>
            <a:picLocks noChangeAspect="1" noChangeArrowheads="1"/>
          </p:cNvPicPr>
          <p:nvPr/>
        </p:nvPicPr>
        <p:blipFill>
          <a:blip r:embed="rId3" cstate="print"/>
          <a:srcRect/>
          <a:stretch>
            <a:fillRect/>
          </a:stretch>
        </p:blipFill>
        <p:spPr bwMode="auto">
          <a:xfrm>
            <a:off x="7281863" y="3057525"/>
            <a:ext cx="1709737" cy="1895475"/>
          </a:xfrm>
          <a:prstGeom prst="rect">
            <a:avLst/>
          </a:prstGeom>
          <a:noFill/>
        </p:spPr>
      </p:pic>
      <p:pic>
        <p:nvPicPr>
          <p:cNvPr id="575493" name="Picture 5" descr="Boltzmann-L"/>
          <p:cNvPicPr>
            <a:picLocks noChangeAspect="1" noChangeArrowheads="1"/>
          </p:cNvPicPr>
          <p:nvPr/>
        </p:nvPicPr>
        <p:blipFill>
          <a:blip r:embed="rId4" cstate="print"/>
          <a:srcRect/>
          <a:stretch>
            <a:fillRect/>
          </a:stretch>
        </p:blipFill>
        <p:spPr bwMode="auto">
          <a:xfrm>
            <a:off x="7343775" y="4953000"/>
            <a:ext cx="1571625" cy="1925638"/>
          </a:xfrm>
          <a:prstGeom prst="rect">
            <a:avLst/>
          </a:prstGeom>
          <a:noFill/>
        </p:spPr>
      </p:pic>
      <p:pic>
        <p:nvPicPr>
          <p:cNvPr id="575494" name="Picture 6" descr="planck"/>
          <p:cNvPicPr>
            <a:picLocks noChangeAspect="1" noChangeArrowheads="1"/>
          </p:cNvPicPr>
          <p:nvPr/>
        </p:nvPicPr>
        <p:blipFill>
          <a:blip r:embed="rId5" cstate="print"/>
          <a:srcRect/>
          <a:stretch>
            <a:fillRect/>
          </a:stretch>
        </p:blipFill>
        <p:spPr bwMode="auto">
          <a:xfrm>
            <a:off x="7272338" y="844550"/>
            <a:ext cx="1719262" cy="2203450"/>
          </a:xfrm>
          <a:prstGeom prst="rect">
            <a:avLst/>
          </a:prstGeom>
          <a:noFill/>
        </p:spPr>
      </p:pic>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p:txBody>
          <a:bodyPr/>
          <a:lstStyle/>
          <a:p>
            <a:r>
              <a:rPr lang="en-US"/>
              <a:t>Quantum Mechanical Photon</a:t>
            </a:r>
          </a:p>
        </p:txBody>
      </p:sp>
      <p:sp>
        <p:nvSpPr>
          <p:cNvPr id="1611779" name="Rectangle 3"/>
          <p:cNvSpPr>
            <a:spLocks noGrp="1" noChangeArrowheads="1"/>
          </p:cNvSpPr>
          <p:nvPr>
            <p:ph idx="1"/>
          </p:nvPr>
        </p:nvSpPr>
        <p:spPr>
          <a:xfrm>
            <a:off x="0" y="1600200"/>
            <a:ext cx="4724400" cy="5257800"/>
          </a:xfrm>
        </p:spPr>
        <p:txBody>
          <a:bodyPr/>
          <a:lstStyle/>
          <a:p>
            <a:pPr>
              <a:lnSpc>
                <a:spcPct val="90000"/>
              </a:lnSpc>
            </a:pPr>
            <a:r>
              <a:rPr lang="en-US" sz="2800" dirty="0"/>
              <a:t>Has energy proportional to its frequency:</a:t>
            </a:r>
          </a:p>
          <a:p>
            <a:pPr lvl="1">
              <a:lnSpc>
                <a:spcPct val="90000"/>
              </a:lnSpc>
              <a:buNone/>
            </a:pPr>
            <a:r>
              <a:rPr lang="en-US" sz="2400" dirty="0" smtClean="0"/>
              <a:t>	E </a:t>
            </a:r>
            <a:r>
              <a:rPr lang="en-US" sz="2400" dirty="0"/>
              <a:t>= h</a:t>
            </a:r>
            <a:r>
              <a:rPr lang="el-GR" sz="2400" dirty="0">
                <a:cs typeface="Times New Roman" pitchFamily="18" charset="0"/>
              </a:rPr>
              <a:t>ν</a:t>
            </a:r>
            <a:endParaRPr lang="en-US" sz="2400" dirty="0">
              <a:cs typeface="Times New Roman" pitchFamily="18" charset="0"/>
            </a:endParaRPr>
          </a:p>
          <a:p>
            <a:pPr>
              <a:lnSpc>
                <a:spcPct val="90000"/>
              </a:lnSpc>
            </a:pPr>
            <a:r>
              <a:rPr lang="en-US" sz="2800" dirty="0">
                <a:cs typeface="Times New Roman" pitchFamily="18" charset="0"/>
              </a:rPr>
              <a:t>Has momentum inversely proportional to its wavelength:</a:t>
            </a:r>
          </a:p>
          <a:p>
            <a:pPr lvl="1">
              <a:lnSpc>
                <a:spcPct val="90000"/>
              </a:lnSpc>
              <a:buNone/>
            </a:pPr>
            <a:r>
              <a:rPr lang="en-US" sz="2400" dirty="0" smtClean="0">
                <a:cs typeface="Times New Roman" pitchFamily="18" charset="0"/>
              </a:rPr>
              <a:t>	p </a:t>
            </a:r>
            <a:r>
              <a:rPr lang="en-US" sz="2400" dirty="0">
                <a:cs typeface="Times New Roman" pitchFamily="18" charset="0"/>
              </a:rPr>
              <a:t>= h/</a:t>
            </a:r>
            <a:r>
              <a:rPr lang="el-GR" sz="2400" dirty="0">
                <a:cs typeface="Times New Roman" pitchFamily="18" charset="0"/>
              </a:rPr>
              <a:t>λ</a:t>
            </a:r>
            <a:endParaRPr lang="en-US" sz="2400" dirty="0">
              <a:cs typeface="Times New Roman" pitchFamily="18" charset="0"/>
            </a:endParaRPr>
          </a:p>
          <a:p>
            <a:pPr>
              <a:lnSpc>
                <a:spcPct val="90000"/>
              </a:lnSpc>
            </a:pPr>
            <a:r>
              <a:rPr lang="en-US" sz="2800" dirty="0">
                <a:cs typeface="Times New Roman" pitchFamily="18" charset="0"/>
              </a:rPr>
              <a:t>Has angular momentum:</a:t>
            </a:r>
          </a:p>
          <a:p>
            <a:pPr lvl="1">
              <a:lnSpc>
                <a:spcPct val="90000"/>
              </a:lnSpc>
              <a:buNone/>
            </a:pPr>
            <a:r>
              <a:rPr lang="en-US" sz="2400" dirty="0" smtClean="0">
                <a:cs typeface="Times New Roman" pitchFamily="18" charset="0"/>
              </a:rPr>
              <a:t>	L </a:t>
            </a:r>
            <a:r>
              <a:rPr lang="en-US" sz="2400" dirty="0">
                <a:cs typeface="Times New Roman" pitchFamily="18" charset="0"/>
              </a:rPr>
              <a:t>= h/2</a:t>
            </a:r>
            <a:r>
              <a:rPr lang="el-GR" sz="2400" dirty="0">
                <a:cs typeface="Times New Roman" pitchFamily="18" charset="0"/>
              </a:rPr>
              <a:t>π</a:t>
            </a:r>
            <a:endParaRPr lang="en-US" sz="2400" dirty="0"/>
          </a:p>
          <a:p>
            <a:pPr>
              <a:lnSpc>
                <a:spcPct val="90000"/>
              </a:lnSpc>
            </a:pPr>
            <a:r>
              <a:rPr lang="en-US" sz="2800" dirty="0"/>
              <a:t>Is an elementary particle (</a:t>
            </a:r>
            <a:r>
              <a:rPr lang="en-US" sz="2800" b="1" i="1" dirty="0"/>
              <a:t>mathematical point</a:t>
            </a:r>
            <a:r>
              <a:rPr lang="en-US" sz="2800" dirty="0"/>
              <a:t>) with characteristics of a wave.</a:t>
            </a:r>
          </a:p>
        </p:txBody>
      </p:sp>
      <p:pic>
        <p:nvPicPr>
          <p:cNvPr id="1611781" name="Picture 5" descr="photon1"/>
          <p:cNvPicPr>
            <a:picLocks noChangeAspect="1" noChangeArrowheads="1"/>
          </p:cNvPicPr>
          <p:nvPr/>
        </p:nvPicPr>
        <p:blipFill>
          <a:blip r:embed="rId3" cstate="print"/>
          <a:srcRect/>
          <a:stretch>
            <a:fillRect/>
          </a:stretch>
        </p:blipFill>
        <p:spPr bwMode="auto">
          <a:xfrm>
            <a:off x="4724400" y="1828800"/>
            <a:ext cx="4419600" cy="4333875"/>
          </a:xfrm>
          <a:prstGeom prst="rect">
            <a:avLst/>
          </a:prstGeom>
          <a:noFill/>
        </p:spPr>
      </p:pic>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9762" name="Rectangle 2"/>
          <p:cNvSpPr>
            <a:spLocks noGrp="1" noChangeArrowheads="1"/>
          </p:cNvSpPr>
          <p:nvPr>
            <p:ph type="title"/>
          </p:nvPr>
        </p:nvSpPr>
        <p:spPr/>
        <p:txBody>
          <a:bodyPr/>
          <a:lstStyle/>
          <a:p>
            <a:r>
              <a:rPr lang="en-US"/>
              <a:t>The Photon</a:t>
            </a:r>
          </a:p>
        </p:txBody>
      </p:sp>
      <p:sp>
        <p:nvSpPr>
          <p:cNvPr id="1909763" name="Rectangle 3"/>
          <p:cNvSpPr>
            <a:spLocks noGrp="1" noChangeArrowheads="1"/>
          </p:cNvSpPr>
          <p:nvPr>
            <p:ph idx="1"/>
          </p:nvPr>
        </p:nvSpPr>
        <p:spPr>
          <a:xfrm>
            <a:off x="76200" y="5334000"/>
            <a:ext cx="8991600" cy="1295400"/>
          </a:xfrm>
        </p:spPr>
        <p:txBody>
          <a:bodyPr/>
          <a:lstStyle/>
          <a:p>
            <a:pPr>
              <a:buFont typeface="Wingdings" pitchFamily="2" charset="2"/>
              <a:buNone/>
            </a:pPr>
            <a:r>
              <a:rPr lang="en-US"/>
              <a:t>	Could a photon be something with a diameter approximating its wavelength?</a:t>
            </a:r>
          </a:p>
        </p:txBody>
      </p:sp>
      <p:pic>
        <p:nvPicPr>
          <p:cNvPr id="1909764" name="Picture 4" descr="compspr2"/>
          <p:cNvPicPr>
            <a:picLocks noChangeAspect="1" noChangeArrowheads="1"/>
          </p:cNvPicPr>
          <p:nvPr/>
        </p:nvPicPr>
        <p:blipFill>
          <a:blip r:embed="rId3" cstate="print"/>
          <a:srcRect/>
          <a:stretch>
            <a:fillRect/>
          </a:stretch>
        </p:blipFill>
        <p:spPr bwMode="auto">
          <a:xfrm>
            <a:off x="2154238" y="1447800"/>
            <a:ext cx="5008562" cy="3760788"/>
          </a:xfrm>
          <a:prstGeom prst="rect">
            <a:avLst/>
          </a:prstGeom>
          <a:noFill/>
        </p:spPr>
      </p:pic>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a:xfrm>
            <a:off x="457200" y="0"/>
            <a:ext cx="8229600" cy="1143000"/>
          </a:xfrm>
        </p:spPr>
        <p:txBody>
          <a:bodyPr/>
          <a:lstStyle/>
          <a:p>
            <a:r>
              <a:rPr lang="en-US" sz="4000"/>
              <a:t>Robert Hooke (1665): Micrographia</a:t>
            </a:r>
          </a:p>
        </p:txBody>
      </p:sp>
      <p:sp>
        <p:nvSpPr>
          <p:cNvPr id="912387" name="Rectangle 3"/>
          <p:cNvSpPr>
            <a:spLocks noGrp="1" noChangeArrowheads="1"/>
          </p:cNvSpPr>
          <p:nvPr>
            <p:ph idx="1"/>
          </p:nvPr>
        </p:nvSpPr>
        <p:spPr>
          <a:xfrm>
            <a:off x="457200" y="1600200"/>
            <a:ext cx="3962400" cy="4530725"/>
          </a:xfrm>
        </p:spPr>
        <p:txBody>
          <a:bodyPr/>
          <a:lstStyle/>
          <a:p>
            <a:pPr>
              <a:buFont typeface="Wingdings" pitchFamily="2" charset="2"/>
              <a:buNone/>
            </a:pPr>
            <a:r>
              <a:rPr lang="en-US"/>
              <a:t>	“As in </a:t>
            </a:r>
            <a:r>
              <a:rPr lang="en-US" i="1"/>
              <a:t>Geometry</a:t>
            </a:r>
            <a:r>
              <a:rPr lang="en-US"/>
              <a:t>, the most natural way of beginning is from a Mathematical </a:t>
            </a:r>
            <a:r>
              <a:rPr lang="en-US" i="1"/>
              <a:t>point</a:t>
            </a:r>
            <a:r>
              <a:rPr lang="en-US"/>
              <a:t>; so is the same method in Observations….”</a:t>
            </a:r>
          </a:p>
        </p:txBody>
      </p:sp>
      <p:pic>
        <p:nvPicPr>
          <p:cNvPr id="912391" name="Picture 7" descr="micrographia_title_page"/>
          <p:cNvPicPr>
            <a:picLocks noChangeAspect="1" noChangeArrowheads="1"/>
          </p:cNvPicPr>
          <p:nvPr/>
        </p:nvPicPr>
        <p:blipFill>
          <a:blip r:embed="rId3" cstate="print"/>
          <a:srcRect/>
          <a:stretch>
            <a:fillRect/>
          </a:stretch>
        </p:blipFill>
        <p:spPr bwMode="auto">
          <a:xfrm>
            <a:off x="5038725" y="1143000"/>
            <a:ext cx="3190875" cy="5656263"/>
          </a:xfrm>
          <a:prstGeom prst="rect">
            <a:avLst/>
          </a:prstGeom>
          <a:noFill/>
        </p:spPr>
      </p:pic>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p:txBody>
          <a:bodyPr/>
          <a:lstStyle/>
          <a:p>
            <a:r>
              <a:rPr lang="en-US"/>
              <a:t>   </a:t>
            </a:r>
          </a:p>
        </p:txBody>
      </p:sp>
      <p:sp>
        <p:nvSpPr>
          <p:cNvPr id="913411" name="Rectangle 3"/>
          <p:cNvSpPr>
            <a:spLocks noGrp="1" noChangeArrowheads="1"/>
          </p:cNvSpPr>
          <p:nvPr>
            <p:ph idx="1"/>
          </p:nvPr>
        </p:nvSpPr>
        <p:spPr>
          <a:xfrm>
            <a:off x="-76200" y="990600"/>
            <a:ext cx="4953000" cy="5715000"/>
          </a:xfrm>
        </p:spPr>
        <p:txBody>
          <a:bodyPr/>
          <a:lstStyle/>
          <a:p>
            <a:pPr>
              <a:lnSpc>
                <a:spcPct val="80000"/>
              </a:lnSpc>
              <a:buFont typeface="Wingdings" pitchFamily="2" charset="2"/>
              <a:buNone/>
            </a:pPr>
            <a:r>
              <a:rPr lang="en-US" sz="2800"/>
              <a:t>	“We will begin…our Inquiries therefore with the Observations of Bodies of the most </a:t>
            </a:r>
            <a:r>
              <a:rPr lang="en-US" sz="2800" i="1"/>
              <a:t>simple nature</a:t>
            </a:r>
            <a:r>
              <a:rPr lang="en-US" sz="2800"/>
              <a:t> first... In prosecution of which method, we shall begin with a </a:t>
            </a:r>
            <a:r>
              <a:rPr lang="en-US" sz="2800" i="1"/>
              <a:t>Physical point</a:t>
            </a:r>
            <a:r>
              <a:rPr lang="en-US" sz="2800"/>
              <a:t>; of which kind the </a:t>
            </a:r>
            <a:r>
              <a:rPr lang="en-US" sz="2800" i="1"/>
              <a:t>Point of a Needle</a:t>
            </a:r>
            <a:r>
              <a:rPr lang="en-US" sz="2800"/>
              <a:t> is commonly reckon'd for one….But if view'd with a very good </a:t>
            </a:r>
            <a:r>
              <a:rPr lang="en-US" sz="2800" i="1"/>
              <a:t>Microscope</a:t>
            </a:r>
            <a:r>
              <a:rPr lang="en-US" sz="2800"/>
              <a:t>, we may find that the </a:t>
            </a:r>
            <a:r>
              <a:rPr lang="en-US" sz="2800" i="1"/>
              <a:t>top</a:t>
            </a:r>
            <a:r>
              <a:rPr lang="en-US" sz="2800"/>
              <a:t> of a Needle… appears… </a:t>
            </a:r>
            <a:r>
              <a:rPr lang="en-US" sz="2800" i="1"/>
              <a:t>broad</a:t>
            </a:r>
            <a:r>
              <a:rPr lang="en-US" sz="2800"/>
              <a:t>, </a:t>
            </a:r>
            <a:r>
              <a:rPr lang="en-US" sz="2800" i="1"/>
              <a:t>blunt,</a:t>
            </a:r>
            <a:r>
              <a:rPr lang="en-US" sz="2800"/>
              <a:t> and very </a:t>
            </a:r>
            <a:r>
              <a:rPr lang="en-US" sz="2800" i="1"/>
              <a:t>irregular</a:t>
            </a:r>
            <a:r>
              <a:rPr lang="en-US" sz="2800"/>
              <a:t>…not resembling a Cone, as is imagin'd….”</a:t>
            </a:r>
            <a:endParaRPr lang="en-US" sz="2000"/>
          </a:p>
        </p:txBody>
      </p:sp>
      <p:pic>
        <p:nvPicPr>
          <p:cNvPr id="913413" name="Picture 5" descr="scheme-02"/>
          <p:cNvPicPr>
            <a:picLocks noChangeAspect="1" noChangeArrowheads="1"/>
          </p:cNvPicPr>
          <p:nvPr/>
        </p:nvPicPr>
        <p:blipFill>
          <a:blip r:embed="rId3" cstate="print"/>
          <a:srcRect/>
          <a:stretch>
            <a:fillRect/>
          </a:stretch>
        </p:blipFill>
        <p:spPr bwMode="auto">
          <a:xfrm>
            <a:off x="4876800" y="381000"/>
            <a:ext cx="4257675" cy="6286500"/>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The Great Mystery Story</a:t>
            </a:r>
            <a:endParaRPr lang="en-US" dirty="0"/>
          </a:p>
        </p:txBody>
      </p:sp>
      <p:sp>
        <p:nvSpPr>
          <p:cNvPr id="3" name="Content Placeholder 2"/>
          <p:cNvSpPr>
            <a:spLocks noGrp="1"/>
          </p:cNvSpPr>
          <p:nvPr>
            <p:ph idx="1"/>
          </p:nvPr>
        </p:nvSpPr>
        <p:spPr>
          <a:xfrm>
            <a:off x="0" y="3962400"/>
            <a:ext cx="9144000" cy="3048000"/>
          </a:xfrm>
        </p:spPr>
        <p:txBody>
          <a:bodyPr>
            <a:normAutofit/>
          </a:bodyPr>
          <a:lstStyle/>
          <a:p>
            <a:pPr>
              <a:buNone/>
            </a:pPr>
            <a:r>
              <a:rPr lang="en-US" dirty="0" smtClean="0"/>
              <a:t>	</a:t>
            </a:r>
            <a:r>
              <a:rPr lang="en-US" sz="2800" dirty="0" smtClean="0"/>
              <a:t>“In imagination there exists the perfect mystery story. Such a story presents all the essential clews, and compels us to form our own theory of the case. If we follow the plot carefully we arrive at the complete solution for ourselves just before the author’s disclosure at the end of the book.”</a:t>
            </a:r>
          </a:p>
          <a:p>
            <a:pPr algn="r">
              <a:buNone/>
            </a:pPr>
            <a:r>
              <a:rPr lang="en-US" sz="2400" dirty="0" smtClean="0"/>
              <a:t>-Albert Einstein and Leopold </a:t>
            </a:r>
            <a:r>
              <a:rPr lang="en-US" sz="2400" dirty="0" err="1" smtClean="0"/>
              <a:t>Infeld</a:t>
            </a:r>
            <a:r>
              <a:rPr lang="en-US" sz="2400" dirty="0" smtClean="0"/>
              <a:t> </a:t>
            </a:r>
            <a:r>
              <a:rPr lang="en-US" sz="2400" i="1" dirty="0" smtClean="0"/>
              <a:t>The Evolution of Physics </a:t>
            </a:r>
            <a:r>
              <a:rPr lang="en-US" sz="2400" dirty="0" smtClean="0"/>
              <a:t>(1938) </a:t>
            </a:r>
            <a:endParaRPr lang="en-US" sz="2400" dirty="0"/>
          </a:p>
        </p:txBody>
      </p:sp>
      <p:pic>
        <p:nvPicPr>
          <p:cNvPr id="396290" name="Picture 2" descr="http://www.astudyinsherlock.net/files/2006/03/rathbone_bruce1_web.jpg"/>
          <p:cNvPicPr>
            <a:picLocks noChangeAspect="1" noChangeArrowheads="1"/>
          </p:cNvPicPr>
          <p:nvPr/>
        </p:nvPicPr>
        <p:blipFill>
          <a:blip r:embed="rId2" cstate="print"/>
          <a:srcRect/>
          <a:stretch>
            <a:fillRect/>
          </a:stretch>
        </p:blipFill>
        <p:spPr bwMode="auto">
          <a:xfrm>
            <a:off x="2667000" y="762000"/>
            <a:ext cx="3822274" cy="3295651"/>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a:xfrm>
            <a:off x="0" y="2057400"/>
            <a:ext cx="4191000" cy="4525963"/>
          </a:xfrm>
        </p:spPr>
        <p:txBody>
          <a:bodyPr/>
          <a:lstStyle/>
          <a:p>
            <a:pPr>
              <a:buNone/>
            </a:pPr>
            <a:r>
              <a:rPr lang="en-US" dirty="0" smtClean="0"/>
              <a:t>	On second thought, a photon may have extension and may not be just a mathematical point.</a:t>
            </a:r>
            <a:endParaRPr lang="en-US" dirty="0"/>
          </a:p>
        </p:txBody>
      </p:sp>
      <p:pic>
        <p:nvPicPr>
          <p:cNvPr id="1228802" name="Picture 2" descr="http://www.cartoonstock.com/newscartoons/cartoonists/blo/lowres/blon36l.jpg"/>
          <p:cNvPicPr>
            <a:picLocks noChangeAspect="1" noChangeArrowheads="1"/>
          </p:cNvPicPr>
          <p:nvPr/>
        </p:nvPicPr>
        <p:blipFill>
          <a:blip r:embed="rId2" cstate="print"/>
          <a:srcRect/>
          <a:stretch>
            <a:fillRect/>
          </a:stretch>
        </p:blipFill>
        <p:spPr bwMode="auto">
          <a:xfrm>
            <a:off x="4648200" y="1905000"/>
            <a:ext cx="3810000" cy="3219451"/>
          </a:xfrm>
          <a:prstGeom prst="rect">
            <a:avLst/>
          </a:prstGeom>
          <a:noFill/>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48000"/>
            <a:lum/>
          </a:blip>
          <a:srcRect/>
          <a:stretch>
            <a:fillRect l="-4000" r="-4000"/>
          </a:stretch>
        </a:blipFill>
        <a:effectLst/>
      </p:bgPr>
    </p:bg>
    <p:spTree>
      <p:nvGrpSpPr>
        <p:cNvPr id="1" name=""/>
        <p:cNvGrpSpPr/>
        <p:nvPr/>
      </p:nvGrpSpPr>
      <p:grpSpPr>
        <a:xfrm>
          <a:off x="0" y="0"/>
          <a:ext cx="0" cy="0"/>
          <a:chOff x="0" y="0"/>
          <a:chExt cx="0" cy="0"/>
        </a:xfrm>
      </p:grpSpPr>
      <p:sp>
        <p:nvSpPr>
          <p:cNvPr id="581634" name="Rectangle 2"/>
          <p:cNvSpPr>
            <a:spLocks noGrp="1" noChangeArrowheads="1"/>
          </p:cNvSpPr>
          <p:nvPr>
            <p:ph type="title"/>
          </p:nvPr>
        </p:nvSpPr>
        <p:spPr>
          <a:xfrm>
            <a:off x="457200" y="0"/>
            <a:ext cx="8229600" cy="1143000"/>
          </a:xfrm>
        </p:spPr>
        <p:txBody>
          <a:bodyPr/>
          <a:lstStyle/>
          <a:p>
            <a:r>
              <a:rPr lang="en-US" sz="4000" dirty="0"/>
              <a:t>The Cross Section (σ) of a Photon</a:t>
            </a:r>
          </a:p>
        </p:txBody>
      </p:sp>
      <p:sp>
        <p:nvSpPr>
          <p:cNvPr id="581635" name="Rectangle 3"/>
          <p:cNvSpPr>
            <a:spLocks noGrp="1" noChangeArrowheads="1"/>
          </p:cNvSpPr>
          <p:nvPr>
            <p:ph idx="1"/>
          </p:nvPr>
        </p:nvSpPr>
        <p:spPr>
          <a:xfrm>
            <a:off x="228600" y="1143000"/>
            <a:ext cx="8686800" cy="5638800"/>
          </a:xfrm>
        </p:spPr>
        <p:txBody>
          <a:bodyPr>
            <a:normAutofit lnSpcReduction="10000"/>
          </a:bodyPr>
          <a:lstStyle/>
          <a:p>
            <a:pPr>
              <a:lnSpc>
                <a:spcPct val="90000"/>
              </a:lnSpc>
              <a:buFontTx/>
              <a:buNone/>
            </a:pPr>
            <a:r>
              <a:rPr lang="en-US" sz="2400" dirty="0"/>
              <a:t>Assume:</a:t>
            </a:r>
          </a:p>
          <a:p>
            <a:pPr>
              <a:lnSpc>
                <a:spcPct val="90000"/>
              </a:lnSpc>
              <a:buFontTx/>
              <a:buNone/>
            </a:pPr>
            <a:r>
              <a:rPr lang="en-US" sz="2400" dirty="0"/>
              <a:t>              σ = </a:t>
            </a:r>
            <a:r>
              <a:rPr lang="en-US" sz="2400" dirty="0" smtClean="0"/>
              <a:t>πr</a:t>
            </a:r>
            <a:r>
              <a:rPr lang="en-US" sz="2400" baseline="30000" dirty="0" smtClean="0"/>
              <a:t>2</a:t>
            </a:r>
            <a:r>
              <a:rPr lang="en-US" sz="2400" dirty="0" smtClean="0"/>
              <a:t>, </a:t>
            </a:r>
            <a:r>
              <a:rPr lang="el-GR" sz="2400" dirty="0" smtClean="0">
                <a:latin typeface="Times New Roman"/>
                <a:cs typeface="Times New Roman"/>
              </a:rPr>
              <a:t>λν</a:t>
            </a:r>
            <a:r>
              <a:rPr lang="en-US" sz="2400" dirty="0" smtClean="0">
                <a:latin typeface="Times New Roman"/>
                <a:cs typeface="Times New Roman"/>
              </a:rPr>
              <a:t> = c, and E = </a:t>
            </a:r>
            <a:r>
              <a:rPr lang="en-US" sz="2400" dirty="0" smtClean="0"/>
              <a:t>mc</a:t>
            </a:r>
            <a:r>
              <a:rPr lang="en-US" sz="2400" baseline="30000" dirty="0" smtClean="0"/>
              <a:t>2</a:t>
            </a:r>
            <a:r>
              <a:rPr lang="en-US" sz="2400" dirty="0" smtClean="0"/>
              <a:t> = h</a:t>
            </a:r>
            <a:r>
              <a:rPr lang="el-GR" sz="2400" dirty="0" smtClean="0">
                <a:latin typeface="Times New Roman"/>
                <a:cs typeface="Times New Roman"/>
              </a:rPr>
              <a:t>ν</a:t>
            </a:r>
            <a:endParaRPr lang="en-US" sz="2400" baseline="30000" dirty="0"/>
          </a:p>
          <a:p>
            <a:pPr>
              <a:lnSpc>
                <a:spcPct val="90000"/>
              </a:lnSpc>
              <a:buFontTx/>
              <a:buNone/>
            </a:pPr>
            <a:r>
              <a:rPr lang="en-US" sz="2400" dirty="0"/>
              <a:t>              p = </a:t>
            </a:r>
            <a:r>
              <a:rPr lang="en-US" sz="2400" dirty="0" err="1" smtClean="0"/>
              <a:t>mv</a:t>
            </a:r>
            <a:r>
              <a:rPr lang="en-US" sz="2400" dirty="0" smtClean="0"/>
              <a:t> = mc </a:t>
            </a:r>
            <a:r>
              <a:rPr lang="en-US" sz="2400" dirty="0"/>
              <a:t>= </a:t>
            </a:r>
            <a:r>
              <a:rPr lang="en-US" sz="2400" dirty="0" smtClean="0"/>
              <a:t>h</a:t>
            </a:r>
            <a:r>
              <a:rPr lang="en-US" sz="2400" dirty="0" smtClean="0">
                <a:latin typeface="Times New Roman"/>
                <a:cs typeface="Times New Roman"/>
              </a:rPr>
              <a:t>/</a:t>
            </a:r>
            <a:r>
              <a:rPr lang="el-GR" sz="2400" dirty="0" smtClean="0">
                <a:latin typeface="Times New Roman"/>
                <a:cs typeface="Times New Roman"/>
              </a:rPr>
              <a:t>λ</a:t>
            </a:r>
            <a:endParaRPr lang="en-US" sz="2400" dirty="0"/>
          </a:p>
          <a:p>
            <a:pPr>
              <a:lnSpc>
                <a:spcPct val="90000"/>
              </a:lnSpc>
              <a:buFontTx/>
              <a:buNone/>
            </a:pPr>
            <a:r>
              <a:rPr lang="en-US" sz="2400" dirty="0"/>
              <a:t>              m = </a:t>
            </a:r>
            <a:r>
              <a:rPr lang="en-US" sz="2400" dirty="0" smtClean="0"/>
              <a:t>h</a:t>
            </a:r>
            <a:r>
              <a:rPr lang="el-GR" sz="2400" dirty="0" smtClean="0">
                <a:latin typeface="Times New Roman"/>
                <a:cs typeface="Times New Roman"/>
              </a:rPr>
              <a:t>ν</a:t>
            </a:r>
            <a:r>
              <a:rPr lang="en-US" sz="2400" dirty="0" smtClean="0"/>
              <a:t>/c</a:t>
            </a:r>
            <a:r>
              <a:rPr lang="en-US" sz="2400" baseline="30000" dirty="0" smtClean="0"/>
              <a:t>2 </a:t>
            </a:r>
            <a:r>
              <a:rPr lang="en-US" sz="2400" dirty="0" smtClean="0"/>
              <a:t>= h/</a:t>
            </a:r>
            <a:r>
              <a:rPr lang="el-GR" sz="2400" dirty="0" smtClean="0">
                <a:latin typeface="Times New Roman"/>
                <a:cs typeface="Times New Roman"/>
              </a:rPr>
              <a:t>λ</a:t>
            </a:r>
            <a:r>
              <a:rPr lang="en-US" sz="2400" dirty="0" smtClean="0"/>
              <a:t>c</a:t>
            </a:r>
            <a:endParaRPr lang="en-US" sz="2400" baseline="30000" dirty="0" smtClean="0"/>
          </a:p>
          <a:p>
            <a:pPr>
              <a:lnSpc>
                <a:spcPct val="90000"/>
              </a:lnSpc>
              <a:buFontTx/>
              <a:buNone/>
            </a:pPr>
            <a:endParaRPr lang="en-US" sz="2400" dirty="0"/>
          </a:p>
          <a:p>
            <a:pPr>
              <a:lnSpc>
                <a:spcPct val="90000"/>
              </a:lnSpc>
              <a:buFontTx/>
              <a:buNone/>
            </a:pPr>
            <a:r>
              <a:rPr lang="en-US" sz="2400" dirty="0"/>
              <a:t>Assume we can equate quantized and classical angular momentum:</a:t>
            </a:r>
          </a:p>
          <a:p>
            <a:pPr>
              <a:lnSpc>
                <a:spcPct val="90000"/>
              </a:lnSpc>
              <a:buFontTx/>
              <a:buNone/>
            </a:pPr>
            <a:endParaRPr lang="en-US" sz="2400" dirty="0"/>
          </a:p>
          <a:p>
            <a:pPr>
              <a:lnSpc>
                <a:spcPct val="90000"/>
              </a:lnSpc>
              <a:buFontTx/>
              <a:buNone/>
            </a:pPr>
            <a:r>
              <a:rPr lang="en-US" sz="2400" dirty="0"/>
              <a:t>    		   ħ = </a:t>
            </a:r>
            <a:r>
              <a:rPr lang="en-US" sz="2400" dirty="0" err="1"/>
              <a:t>mvr</a:t>
            </a:r>
            <a:r>
              <a:rPr lang="en-US" sz="2400" dirty="0"/>
              <a:t> = </a:t>
            </a:r>
            <a:r>
              <a:rPr lang="en-US" sz="2400" dirty="0" smtClean="0"/>
              <a:t>m(2</a:t>
            </a:r>
            <a:r>
              <a:rPr lang="el-GR" sz="2400" dirty="0" smtClean="0">
                <a:latin typeface="Times New Roman"/>
                <a:cs typeface="Times New Roman"/>
              </a:rPr>
              <a:t>πν</a:t>
            </a:r>
            <a:r>
              <a:rPr lang="en-US" sz="2400" dirty="0" smtClean="0">
                <a:latin typeface="Times New Roman"/>
                <a:cs typeface="Times New Roman"/>
              </a:rPr>
              <a:t>)</a:t>
            </a:r>
            <a:r>
              <a:rPr lang="en-US" sz="2400" dirty="0" smtClean="0"/>
              <a:t>r</a:t>
            </a:r>
            <a:r>
              <a:rPr lang="en-US" sz="2400" baseline="30000" dirty="0" smtClean="0"/>
              <a:t>2</a:t>
            </a:r>
            <a:endParaRPr lang="en-US" sz="2400" baseline="30000" dirty="0"/>
          </a:p>
          <a:p>
            <a:pPr>
              <a:lnSpc>
                <a:spcPct val="90000"/>
              </a:lnSpc>
              <a:buFontTx/>
              <a:buNone/>
            </a:pPr>
            <a:endParaRPr lang="en-US" sz="2400" dirty="0"/>
          </a:p>
          <a:p>
            <a:pPr>
              <a:lnSpc>
                <a:spcPct val="90000"/>
              </a:lnSpc>
              <a:buFontTx/>
              <a:buNone/>
            </a:pPr>
            <a:r>
              <a:rPr lang="en-US" sz="2400" dirty="0"/>
              <a:t>Solve for the radius (r) to get cross section (σ): </a:t>
            </a:r>
          </a:p>
          <a:p>
            <a:pPr>
              <a:lnSpc>
                <a:spcPct val="90000"/>
              </a:lnSpc>
              <a:buFontTx/>
              <a:buNone/>
            </a:pPr>
            <a:endParaRPr lang="en-US" sz="2400" dirty="0"/>
          </a:p>
          <a:p>
            <a:pPr>
              <a:lnSpc>
                <a:spcPct val="90000"/>
              </a:lnSpc>
              <a:buFontTx/>
              <a:buNone/>
            </a:pPr>
            <a:r>
              <a:rPr lang="en-US" sz="2400" dirty="0"/>
              <a:t>	     	    r </a:t>
            </a:r>
            <a:r>
              <a:rPr lang="en-US" sz="2400" dirty="0" smtClean="0"/>
              <a:t>= </a:t>
            </a:r>
            <a:r>
              <a:rPr lang="en-US" sz="2400" dirty="0"/>
              <a:t>λ/2π</a:t>
            </a:r>
          </a:p>
          <a:p>
            <a:pPr>
              <a:lnSpc>
                <a:spcPct val="90000"/>
              </a:lnSpc>
              <a:buFontTx/>
              <a:buNone/>
            </a:pPr>
            <a:r>
              <a:rPr lang="en-US" sz="2400" dirty="0"/>
              <a:t>     	    </a:t>
            </a:r>
            <a:r>
              <a:rPr lang="en-US" sz="2400" dirty="0" smtClean="0"/>
              <a:t>	    σ </a:t>
            </a:r>
            <a:r>
              <a:rPr lang="en-US" sz="2400" dirty="0"/>
              <a:t>= </a:t>
            </a:r>
            <a:r>
              <a:rPr lang="en-US" sz="2400" dirty="0" smtClean="0"/>
              <a:t>λ</a:t>
            </a:r>
            <a:r>
              <a:rPr lang="en-US" sz="2400" baseline="30000" dirty="0" smtClean="0"/>
              <a:t>2</a:t>
            </a:r>
            <a:r>
              <a:rPr lang="en-US" sz="2400" dirty="0" smtClean="0"/>
              <a:t>/4π</a:t>
            </a:r>
          </a:p>
          <a:p>
            <a:pPr>
              <a:lnSpc>
                <a:spcPct val="90000"/>
              </a:lnSpc>
              <a:buFontTx/>
              <a:buNone/>
            </a:pPr>
            <a:endParaRPr lang="en-US" sz="2400" dirty="0" smtClean="0"/>
          </a:p>
          <a:p>
            <a:pPr>
              <a:lnSpc>
                <a:spcPct val="90000"/>
              </a:lnSpc>
              <a:buFontTx/>
              <a:buNone/>
            </a:pPr>
            <a:r>
              <a:rPr lang="en-US" sz="2400" dirty="0" smtClean="0"/>
              <a:t>For 470 nm light, σ =  17.6 x 10</a:t>
            </a:r>
            <a:r>
              <a:rPr lang="en-US" sz="2400" baseline="30000" dirty="0" smtClean="0"/>
              <a:t>-15</a:t>
            </a:r>
            <a:r>
              <a:rPr lang="en-US" sz="2400" dirty="0" smtClean="0"/>
              <a:t> m</a:t>
            </a:r>
            <a:r>
              <a:rPr lang="en-US" sz="2400" baseline="30000" dirty="0" smtClean="0"/>
              <a:t>2</a:t>
            </a:r>
          </a:p>
          <a:p>
            <a:pPr>
              <a:lnSpc>
                <a:spcPct val="90000"/>
              </a:lnSpc>
              <a:buFontTx/>
              <a:buNone/>
            </a:pPr>
            <a:endParaRPr lang="en-US" sz="2400" baseline="30000" dirty="0" smtClean="0"/>
          </a:p>
          <a:p>
            <a:pPr>
              <a:lnSpc>
                <a:spcPct val="90000"/>
              </a:lnSpc>
              <a:buFontTx/>
              <a:buNone/>
            </a:pPr>
            <a:endParaRPr lang="en-US" sz="2400" baseline="30000" dirty="0" smtClean="0"/>
          </a:p>
          <a:p>
            <a:pPr>
              <a:lnSpc>
                <a:spcPct val="90000"/>
              </a:lnSpc>
              <a:buFontTx/>
              <a:buNone/>
            </a:pPr>
            <a:endParaRPr lang="en-US" sz="2400" baseline="30000" dirty="0"/>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The Cross Section of a Photon</a:t>
            </a:r>
            <a:endParaRPr lang="en-US" dirty="0"/>
          </a:p>
        </p:txBody>
      </p:sp>
      <p:sp>
        <p:nvSpPr>
          <p:cNvPr id="3" name="Content Placeholder 2"/>
          <p:cNvSpPr>
            <a:spLocks noGrp="1"/>
          </p:cNvSpPr>
          <p:nvPr>
            <p:ph idx="1"/>
          </p:nvPr>
        </p:nvSpPr>
        <p:spPr>
          <a:xfrm>
            <a:off x="304800" y="1722437"/>
            <a:ext cx="4191000" cy="4525963"/>
          </a:xfrm>
        </p:spPr>
        <p:txBody>
          <a:bodyPr>
            <a:normAutofit fontScale="77500" lnSpcReduction="20000"/>
          </a:bodyPr>
          <a:lstStyle/>
          <a:p>
            <a:r>
              <a:rPr lang="en-US" dirty="0" err="1" smtClean="0"/>
              <a:t>Ludwik</a:t>
            </a:r>
            <a:r>
              <a:rPr lang="en-US" dirty="0" smtClean="0"/>
              <a:t> Silberstein (1922) introduced the cross-sectional area of Einstein’s light quantum as a useful working hypothesis to quantitatively describe what happens when a photon hits a silver grain during the photographic process. </a:t>
            </a:r>
          </a:p>
          <a:p>
            <a:r>
              <a:rPr lang="en-US" dirty="0" smtClean="0"/>
              <a:t>Silberstein calculated the cross-sectional area of a </a:t>
            </a:r>
            <a:r>
              <a:rPr lang="en-US" dirty="0" smtClean="0">
                <a:solidFill>
                  <a:schemeClr val="tx2">
                    <a:lumMod val="60000"/>
                    <a:lumOff val="40000"/>
                  </a:schemeClr>
                </a:solidFill>
              </a:rPr>
              <a:t>470 nm photon </a:t>
            </a:r>
            <a:r>
              <a:rPr lang="en-US" dirty="0" smtClean="0"/>
              <a:t>to be between 8 x 10</a:t>
            </a:r>
            <a:r>
              <a:rPr lang="en-US" baseline="30000" dirty="0" smtClean="0"/>
              <a:t>-15</a:t>
            </a:r>
            <a:r>
              <a:rPr lang="en-US" dirty="0" smtClean="0"/>
              <a:t> m</a:t>
            </a:r>
            <a:r>
              <a:rPr lang="en-US" baseline="30000" dirty="0" smtClean="0"/>
              <a:t>2</a:t>
            </a:r>
            <a:r>
              <a:rPr lang="en-US" dirty="0" smtClean="0"/>
              <a:t> and 97 x 10</a:t>
            </a:r>
            <a:r>
              <a:rPr lang="en-US" baseline="30000" dirty="0" smtClean="0"/>
              <a:t>-15</a:t>
            </a:r>
            <a:r>
              <a:rPr lang="en-US" dirty="0" smtClean="0"/>
              <a:t> m</a:t>
            </a:r>
            <a:r>
              <a:rPr lang="en-US" baseline="30000" dirty="0" smtClean="0"/>
              <a:t>2</a:t>
            </a:r>
            <a:r>
              <a:rPr lang="en-US" dirty="0" smtClean="0"/>
              <a:t>.</a:t>
            </a:r>
            <a:endParaRPr lang="en-US" dirty="0"/>
          </a:p>
        </p:txBody>
      </p:sp>
      <p:pic>
        <p:nvPicPr>
          <p:cNvPr id="671746" name="Picture 2" descr="http://grubbasoftware.com/gfx/noise-counter-example2.jpg"/>
          <p:cNvPicPr>
            <a:picLocks noChangeAspect="1" noChangeArrowheads="1"/>
          </p:cNvPicPr>
          <p:nvPr/>
        </p:nvPicPr>
        <p:blipFill>
          <a:blip r:embed="rId3" cstate="print"/>
          <a:srcRect/>
          <a:stretch>
            <a:fillRect/>
          </a:stretch>
        </p:blipFill>
        <p:spPr bwMode="auto">
          <a:xfrm>
            <a:off x="4724400" y="1752600"/>
            <a:ext cx="4114800" cy="4114800"/>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30" name="Rectangle 2"/>
          <p:cNvSpPr>
            <a:spLocks noGrp="1" noChangeArrowheads="1"/>
          </p:cNvSpPr>
          <p:nvPr>
            <p:ph type="title"/>
          </p:nvPr>
        </p:nvSpPr>
        <p:spPr>
          <a:xfrm>
            <a:off x="0" y="304800"/>
            <a:ext cx="9144000" cy="1143000"/>
          </a:xfrm>
        </p:spPr>
        <p:txBody>
          <a:bodyPr/>
          <a:lstStyle/>
          <a:p>
            <a:r>
              <a:rPr lang="en-US" sz="3200"/>
              <a:t>  </a:t>
            </a:r>
          </a:p>
        </p:txBody>
      </p:sp>
      <p:sp>
        <p:nvSpPr>
          <p:cNvPr id="585731" name="Rectangle 3"/>
          <p:cNvSpPr>
            <a:spLocks noGrp="1" noChangeArrowheads="1"/>
          </p:cNvSpPr>
          <p:nvPr>
            <p:ph idx="1"/>
          </p:nvPr>
        </p:nvSpPr>
        <p:spPr/>
        <p:txBody>
          <a:bodyPr/>
          <a:lstStyle/>
          <a:p>
            <a:pPr>
              <a:buFontTx/>
              <a:buNone/>
            </a:pPr>
            <a:r>
              <a:rPr lang="en-US"/>
              <a:t>  </a:t>
            </a:r>
          </a:p>
        </p:txBody>
      </p:sp>
      <p:pic>
        <p:nvPicPr>
          <p:cNvPr id="585732" name="Picture 4" descr="doppler"/>
          <p:cNvPicPr>
            <a:picLocks noChangeAspect="1" noChangeArrowheads="1"/>
          </p:cNvPicPr>
          <p:nvPr/>
        </p:nvPicPr>
        <p:blipFill>
          <a:blip r:embed="rId3" cstate="print"/>
          <a:srcRect l="11719" t="10042" r="11719" b="12552"/>
          <a:stretch>
            <a:fillRect/>
          </a:stretch>
        </p:blipFill>
        <p:spPr bwMode="auto">
          <a:xfrm>
            <a:off x="457200" y="228600"/>
            <a:ext cx="8153400" cy="3849616"/>
          </a:xfrm>
          <a:prstGeom prst="rect">
            <a:avLst/>
          </a:prstGeom>
          <a:noFill/>
          <a:ln w="9525">
            <a:noFill/>
            <a:miter lim="800000"/>
            <a:headEnd/>
            <a:tailEnd/>
          </a:ln>
        </p:spPr>
      </p:pic>
      <p:sp>
        <p:nvSpPr>
          <p:cNvPr id="585733" name="Rectangle 5"/>
          <p:cNvSpPr>
            <a:spLocks noChangeArrowheads="1"/>
          </p:cNvSpPr>
          <p:nvPr/>
        </p:nvSpPr>
        <p:spPr bwMode="auto">
          <a:xfrm>
            <a:off x="5029200" y="1981200"/>
            <a:ext cx="454025" cy="579438"/>
          </a:xfrm>
          <a:prstGeom prst="rect">
            <a:avLst/>
          </a:prstGeom>
          <a:noFill/>
          <a:ln w="9525">
            <a:noFill/>
            <a:miter lim="800000"/>
            <a:headEnd/>
            <a:tailEnd/>
          </a:ln>
          <a:effectLst/>
        </p:spPr>
        <p:txBody>
          <a:bodyPr wrap="none">
            <a:spAutoFit/>
          </a:bodyPr>
          <a:lstStyle/>
          <a:p>
            <a:pPr eaLnBrk="0" hangingPunct="0"/>
            <a:r>
              <a:rPr lang="en-US" sz="3200">
                <a:solidFill>
                  <a:srgbClr val="000000"/>
                </a:solidFill>
                <a:latin typeface="Times New Roman" pitchFamily="18" charset="0"/>
              </a:rPr>
              <a:t>e</a:t>
            </a:r>
            <a:r>
              <a:rPr lang="en-US" sz="3200" baseline="30000">
                <a:solidFill>
                  <a:srgbClr val="000000"/>
                </a:solidFill>
                <a:latin typeface="Times New Roman" pitchFamily="18" charset="0"/>
              </a:rPr>
              <a:t>-</a:t>
            </a:r>
          </a:p>
        </p:txBody>
      </p:sp>
      <p:sp>
        <p:nvSpPr>
          <p:cNvPr id="585734" name="Text Box 6"/>
          <p:cNvSpPr txBox="1">
            <a:spLocks noChangeArrowheads="1"/>
          </p:cNvSpPr>
          <p:nvPr/>
        </p:nvSpPr>
        <p:spPr bwMode="auto">
          <a:xfrm>
            <a:off x="76200" y="4038600"/>
            <a:ext cx="9144000" cy="2677656"/>
          </a:xfrm>
          <a:prstGeom prst="rect">
            <a:avLst/>
          </a:prstGeom>
          <a:noFill/>
          <a:ln w="9525">
            <a:noFill/>
            <a:miter lim="800000"/>
            <a:headEnd/>
            <a:tailEnd/>
          </a:ln>
          <a:effectLst/>
        </p:spPr>
        <p:txBody>
          <a:bodyPr>
            <a:spAutoFit/>
          </a:bodyPr>
          <a:lstStyle/>
          <a:p>
            <a:pPr>
              <a:buFontTx/>
              <a:buChar char="•"/>
            </a:pPr>
            <a:r>
              <a:rPr lang="en-US" sz="2800" dirty="0"/>
              <a:t>A charged particle moving through a photon gas experiences the photons </a:t>
            </a:r>
            <a:r>
              <a:rPr lang="en-US" sz="2800" dirty="0" smtClean="0"/>
              <a:t>with a cross sectional area as </a:t>
            </a:r>
            <a:r>
              <a:rPr lang="en-US" sz="2800" dirty="0"/>
              <a:t>being Doppler-shifted. </a:t>
            </a:r>
          </a:p>
          <a:p>
            <a:pPr>
              <a:buFontTx/>
              <a:buChar char="•"/>
            </a:pPr>
            <a:r>
              <a:rPr lang="en-US" sz="2800" dirty="0"/>
              <a:t>The photons that collide with the front of a moving particle are </a:t>
            </a:r>
            <a:r>
              <a:rPr lang="en-US" sz="2800" dirty="0">
                <a:solidFill>
                  <a:schemeClr val="tx2">
                    <a:lumMod val="60000"/>
                    <a:lumOff val="40000"/>
                  </a:schemeClr>
                </a:solidFill>
              </a:rPr>
              <a:t>blue-shifted</a:t>
            </a:r>
            <a:r>
              <a:rPr lang="en-US" sz="2800" dirty="0"/>
              <a:t> and the photons that collide with the back are </a:t>
            </a:r>
            <a:r>
              <a:rPr lang="en-US" sz="2800" dirty="0">
                <a:solidFill>
                  <a:srgbClr val="FF0000"/>
                </a:solidFill>
              </a:rPr>
              <a:t>red-shifted</a:t>
            </a:r>
            <a:r>
              <a:rPr lang="en-US" dirty="0"/>
              <a:t>.</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17538" name="Picture 2" descr="http://www.arborsci.com/ArborLabs/Images/ALab89_HD.jpg"/>
          <p:cNvPicPr>
            <a:picLocks noChangeAspect="1" noChangeArrowheads="1"/>
          </p:cNvPicPr>
          <p:nvPr/>
        </p:nvPicPr>
        <p:blipFill>
          <a:blip r:embed="rId2" cstate="print"/>
          <a:srcRect/>
          <a:stretch>
            <a:fillRect/>
          </a:stretch>
        </p:blipFill>
        <p:spPr bwMode="auto">
          <a:xfrm>
            <a:off x="0" y="1676400"/>
            <a:ext cx="9144000" cy="3463636"/>
          </a:xfrm>
          <a:prstGeom prst="rect">
            <a:avLst/>
          </a:prstGeom>
          <a:noFill/>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9586" name="Picture 2" descr="http://1.bp.blogspot.com/-RgTmNP3yiQ8/TevCcG5QOiI/AAAAAAAAAJA/GOfhEBl1LEw/s1600/Doppler_effect_diagram.jpg"/>
          <p:cNvPicPr>
            <a:picLocks noChangeAspect="1" noChangeArrowheads="1"/>
          </p:cNvPicPr>
          <p:nvPr/>
        </p:nvPicPr>
        <p:blipFill>
          <a:blip r:embed="rId2" cstate="print"/>
          <a:srcRect/>
          <a:stretch>
            <a:fillRect/>
          </a:stretch>
        </p:blipFill>
        <p:spPr bwMode="auto">
          <a:xfrm>
            <a:off x="0" y="-137160"/>
            <a:ext cx="9144000" cy="6995160"/>
          </a:xfrm>
          <a:prstGeom prst="rect">
            <a:avLst/>
          </a:prstGeom>
          <a:noFill/>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heritage.stsci.edu/2010/00/images/p1000aa.jpg"/>
          <p:cNvPicPr>
            <a:picLocks noChangeAspect="1" noChangeArrowheads="1"/>
          </p:cNvPicPr>
          <p:nvPr/>
        </p:nvPicPr>
        <p:blipFill>
          <a:blip r:embed="rId2" cstate="print"/>
          <a:srcRect/>
          <a:stretch>
            <a:fillRect/>
          </a:stretch>
        </p:blipFill>
        <p:spPr bwMode="auto">
          <a:xfrm>
            <a:off x="304800" y="76200"/>
            <a:ext cx="8534400" cy="6824764"/>
          </a:xfrm>
          <a:prstGeom prst="rect">
            <a:avLst/>
          </a:prstGeom>
          <a:noFill/>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62" name="Picture 2" descr="http://imagine.gsfc.nasa.gov/docs/teachers/hera/spectroscopy/black_hole/images/intro/doppler_shift_spectra.jpg"/>
          <p:cNvPicPr>
            <a:picLocks noChangeAspect="1" noChangeArrowheads="1"/>
          </p:cNvPicPr>
          <p:nvPr/>
        </p:nvPicPr>
        <p:blipFill>
          <a:blip r:embed="rId2" cstate="print"/>
          <a:srcRect/>
          <a:stretch>
            <a:fillRect/>
          </a:stretch>
        </p:blipFill>
        <p:spPr bwMode="auto">
          <a:xfrm>
            <a:off x="51562" y="609600"/>
            <a:ext cx="9016238" cy="5867400"/>
          </a:xfrm>
          <a:prstGeom prst="rect">
            <a:avLst/>
          </a:prstGeom>
          <a:noFill/>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Doppler Microscopy</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1095682" name="Picture 2"/>
          <p:cNvPicPr>
            <a:picLocks noChangeAspect="1" noChangeArrowheads="1"/>
          </p:cNvPicPr>
          <p:nvPr/>
        </p:nvPicPr>
        <p:blipFill>
          <a:blip r:embed="rId2" cstate="print"/>
          <a:srcRect/>
          <a:stretch>
            <a:fillRect/>
          </a:stretch>
        </p:blipFill>
        <p:spPr bwMode="auto">
          <a:xfrm>
            <a:off x="318861" y="1586051"/>
            <a:ext cx="8291739" cy="1690549"/>
          </a:xfrm>
          <a:prstGeom prst="rect">
            <a:avLst/>
          </a:prstGeom>
          <a:noFill/>
          <a:ln w="9525">
            <a:noFill/>
            <a:miter lim="800000"/>
            <a:headEnd/>
            <a:tailEnd/>
          </a:ln>
          <a:effectLst/>
        </p:spPr>
      </p:pic>
      <p:pic>
        <p:nvPicPr>
          <p:cNvPr id="1095683" name="Picture 3"/>
          <p:cNvPicPr>
            <a:picLocks noChangeAspect="1" noChangeArrowheads="1"/>
          </p:cNvPicPr>
          <p:nvPr/>
        </p:nvPicPr>
        <p:blipFill>
          <a:blip r:embed="rId3" cstate="print"/>
          <a:srcRect/>
          <a:stretch>
            <a:fillRect/>
          </a:stretch>
        </p:blipFill>
        <p:spPr bwMode="auto">
          <a:xfrm>
            <a:off x="381000" y="3657600"/>
            <a:ext cx="4495800" cy="2593731"/>
          </a:xfrm>
          <a:prstGeom prst="rect">
            <a:avLst/>
          </a:prstGeom>
          <a:noFill/>
          <a:ln w="9525">
            <a:noFill/>
            <a:miter lim="800000"/>
            <a:headEnd/>
            <a:tailEnd/>
          </a:ln>
          <a:effectLst/>
        </p:spPr>
      </p:pic>
      <p:pic>
        <p:nvPicPr>
          <p:cNvPr id="1095684" name="Picture 4"/>
          <p:cNvPicPr>
            <a:picLocks noChangeAspect="1" noChangeArrowheads="1"/>
          </p:cNvPicPr>
          <p:nvPr/>
        </p:nvPicPr>
        <p:blipFill>
          <a:blip r:embed="rId4" cstate="print"/>
          <a:srcRect/>
          <a:stretch>
            <a:fillRect/>
          </a:stretch>
        </p:blipFill>
        <p:spPr bwMode="auto">
          <a:xfrm>
            <a:off x="5334000" y="3657600"/>
            <a:ext cx="3256142" cy="259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6514" name="Picture 2" descr="http://image.weather.com/web/multimedia/images/homepage/Katgif_anim2_lg.gif"/>
          <p:cNvPicPr>
            <a:picLocks noChangeAspect="1" noChangeArrowheads="1" noCrop="1"/>
          </p:cNvPicPr>
          <p:nvPr/>
        </p:nvPicPr>
        <p:blipFill>
          <a:blip r:embed="rId2" cstate="print"/>
          <a:srcRect/>
          <a:stretch>
            <a:fillRect/>
          </a:stretch>
        </p:blipFill>
        <p:spPr bwMode="auto">
          <a:xfrm>
            <a:off x="-76200" y="405080"/>
            <a:ext cx="9220200" cy="6224319"/>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The Great Mystery Story</a:t>
            </a:r>
            <a:endParaRPr lang="en-US" dirty="0"/>
          </a:p>
        </p:txBody>
      </p:sp>
      <p:sp>
        <p:nvSpPr>
          <p:cNvPr id="3" name="Content Placeholder 2"/>
          <p:cNvSpPr>
            <a:spLocks noGrp="1"/>
          </p:cNvSpPr>
          <p:nvPr>
            <p:ph idx="1"/>
          </p:nvPr>
        </p:nvSpPr>
        <p:spPr>
          <a:xfrm>
            <a:off x="0" y="4419600"/>
            <a:ext cx="9144000" cy="2895600"/>
          </a:xfrm>
        </p:spPr>
        <p:txBody>
          <a:bodyPr>
            <a:normAutofit/>
          </a:bodyPr>
          <a:lstStyle/>
          <a:p>
            <a:pPr>
              <a:buNone/>
            </a:pPr>
            <a:r>
              <a:rPr lang="en-US" dirty="0" smtClean="0"/>
              <a:t>	</a:t>
            </a:r>
            <a:r>
              <a:rPr lang="en-US" sz="2800" dirty="0" smtClean="0"/>
              <a:t>“A most fundamental problem, for thousands of years wholly obscured by its complications, is of motion…..a stone thrown into the air, a ship sailing the sea, a cart pushed along the street, are in reality very intricate.”</a:t>
            </a:r>
          </a:p>
          <a:p>
            <a:pPr algn="r">
              <a:buNone/>
            </a:pPr>
            <a:r>
              <a:rPr lang="en-US" sz="2400" dirty="0" smtClean="0"/>
              <a:t>-Albert Einstein and Leopold </a:t>
            </a:r>
            <a:r>
              <a:rPr lang="en-US" sz="2400" dirty="0" err="1" smtClean="0"/>
              <a:t>Infeld</a:t>
            </a:r>
            <a:r>
              <a:rPr lang="en-US" sz="2400" dirty="0" smtClean="0"/>
              <a:t> </a:t>
            </a:r>
            <a:r>
              <a:rPr lang="en-US" sz="2400" i="1" dirty="0" smtClean="0"/>
              <a:t>The Evolution of Physics </a:t>
            </a:r>
            <a:r>
              <a:rPr lang="en-US" sz="2400" dirty="0" smtClean="0"/>
              <a:t>(1938) </a:t>
            </a:r>
            <a:endParaRPr lang="en-US" sz="2400" dirty="0"/>
          </a:p>
        </p:txBody>
      </p:sp>
      <p:pic>
        <p:nvPicPr>
          <p:cNvPr id="401410" name="Picture 2" descr="http://1.bp.blogspot.com/_BWDHp9m2qsY/TGEFfO_ZAWI/AAAAAAAAAwc/NCO1xju2lHA/s1600/push+cart.jpg"/>
          <p:cNvPicPr>
            <a:picLocks noChangeAspect="1" noChangeArrowheads="1"/>
          </p:cNvPicPr>
          <p:nvPr/>
        </p:nvPicPr>
        <p:blipFill>
          <a:blip r:embed="rId2" cstate="print"/>
          <a:srcRect l="11886" t="14080" r="12800" b="23040"/>
          <a:stretch>
            <a:fillRect/>
          </a:stretch>
        </p:blipFill>
        <p:spPr bwMode="auto">
          <a:xfrm>
            <a:off x="1905000" y="990600"/>
            <a:ext cx="5480206" cy="3269792"/>
          </a:xfrm>
          <a:prstGeom prst="rect">
            <a:avLst/>
          </a:prstGeom>
          <a:noFill/>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4466" name="Picture 2" descr="http://2.bp.blogspot.com/_Yz8UrquOEG8/TEsAzKOQiVI/AAAAAAAABHc/uXETAm-YTyw/s1600/speed+trap.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3442" name="Picture 2" descr="http://media.lawrence.com/img/photos/2005/07/06/Radar_Gun_Speed_Trap_t640.jpg?a6ea3ebd4438a44b86d2e9c39ecf7613005fe067"/>
          <p:cNvPicPr>
            <a:picLocks noChangeAspect="1" noChangeArrowheads="1"/>
          </p:cNvPicPr>
          <p:nvPr/>
        </p:nvPicPr>
        <p:blipFill>
          <a:blip r:embed="rId2" cstate="print"/>
          <a:srcRect/>
          <a:stretch>
            <a:fillRect/>
          </a:stretch>
        </p:blipFill>
        <p:spPr bwMode="auto">
          <a:xfrm>
            <a:off x="-76200" y="304800"/>
            <a:ext cx="9365281" cy="6248400"/>
          </a:xfrm>
          <a:prstGeom prst="rect">
            <a:avLst/>
          </a:prstGeom>
          <a:noFill/>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5490" name="Picture 2" descr="http://upload.wikimedia.org/wikipedia/commons/4/41/Doppler_mitral_valve.gif"/>
          <p:cNvPicPr>
            <a:picLocks noChangeAspect="1" noChangeArrowheads="1" noCrop="1"/>
          </p:cNvPicPr>
          <p:nvPr/>
        </p:nvPicPr>
        <p:blipFill>
          <a:blip r:embed="rId2" cstate="print"/>
          <a:srcRect/>
          <a:stretch>
            <a:fillRect/>
          </a:stretch>
        </p:blipFill>
        <p:spPr bwMode="auto">
          <a:xfrm>
            <a:off x="0" y="-104133"/>
            <a:ext cx="9144000" cy="6962134"/>
          </a:xfrm>
          <a:prstGeom prst="rect">
            <a:avLst/>
          </a:prstGeom>
          <a:noFill/>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82" name="Picture 2" descr="http://upload.wikimedia.org/wikipedia/commons/9/92/Doppler_hattyu.jpg"/>
          <p:cNvPicPr>
            <a:picLocks noChangeAspect="1" noChangeArrowheads="1"/>
          </p:cNvPicPr>
          <p:nvPr/>
        </p:nvPicPr>
        <p:blipFill>
          <a:blip r:embed="rId2" cstate="print"/>
          <a:srcRect/>
          <a:stretch>
            <a:fillRect/>
          </a:stretch>
        </p:blipFill>
        <p:spPr bwMode="auto">
          <a:xfrm>
            <a:off x="0" y="-140289"/>
            <a:ext cx="9144000" cy="7303089"/>
          </a:xfrm>
          <a:prstGeom prst="rect">
            <a:avLst/>
          </a:prstGeom>
          <a:noFill/>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 name="Picture 3" descr="if_this_shirt_is_blue_youre_moving_too_fast-p2351935627913706732ckps_380.jpg"/>
          <p:cNvPicPr>
            <a:picLocks noChangeAspect="1"/>
          </p:cNvPicPr>
          <p:nvPr/>
        </p:nvPicPr>
        <p:blipFill>
          <a:blip r:embed="rId2" cstate="print"/>
          <a:stretch>
            <a:fillRect/>
          </a:stretch>
        </p:blipFill>
        <p:spPr>
          <a:xfrm>
            <a:off x="1143000" y="0"/>
            <a:ext cx="6858000" cy="6858000"/>
          </a:xfrm>
          <a:prstGeom prst="rect">
            <a:avLst/>
          </a:prstGeom>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0" y="274638"/>
            <a:ext cx="9144000" cy="1143000"/>
          </a:xfrm>
        </p:spPr>
        <p:txBody>
          <a:bodyPr>
            <a:normAutofit fontScale="90000"/>
          </a:bodyPr>
          <a:lstStyle/>
          <a:p>
            <a:r>
              <a:rPr lang="en-US" sz="3200"/>
              <a:t>Blurring the Distinction Between Physics and Botany, Gregor Mendel Learned Quantitative Science from Christian Doppler</a:t>
            </a:r>
          </a:p>
        </p:txBody>
      </p:sp>
      <p:sp>
        <p:nvSpPr>
          <p:cNvPr id="345091" name="Rectangle 3"/>
          <p:cNvSpPr>
            <a:spLocks noGrp="1" noChangeArrowheads="1"/>
          </p:cNvSpPr>
          <p:nvPr>
            <p:ph idx="1"/>
          </p:nvPr>
        </p:nvSpPr>
        <p:spPr/>
        <p:txBody>
          <a:bodyPr/>
          <a:lstStyle/>
          <a:p>
            <a:pPr>
              <a:buFontTx/>
              <a:buNone/>
            </a:pPr>
            <a:r>
              <a:rPr lang="en-US"/>
              <a:t> </a:t>
            </a:r>
          </a:p>
        </p:txBody>
      </p:sp>
      <p:pic>
        <p:nvPicPr>
          <p:cNvPr id="345093" name="Picture 5" descr="d750588a"/>
          <p:cNvPicPr>
            <a:picLocks noChangeAspect="1" noChangeArrowheads="1"/>
          </p:cNvPicPr>
          <p:nvPr/>
        </p:nvPicPr>
        <p:blipFill>
          <a:blip r:embed="rId3" cstate="print"/>
          <a:srcRect/>
          <a:stretch>
            <a:fillRect/>
          </a:stretch>
        </p:blipFill>
        <p:spPr bwMode="auto">
          <a:xfrm>
            <a:off x="4673600" y="1971675"/>
            <a:ext cx="4013200" cy="4581525"/>
          </a:xfrm>
          <a:prstGeom prst="rect">
            <a:avLst/>
          </a:prstGeom>
          <a:noFill/>
        </p:spPr>
      </p:pic>
      <p:pic>
        <p:nvPicPr>
          <p:cNvPr id="345097" name="Picture 9" descr="Mendel"/>
          <p:cNvPicPr>
            <a:picLocks noChangeAspect="1" noChangeArrowheads="1"/>
          </p:cNvPicPr>
          <p:nvPr/>
        </p:nvPicPr>
        <p:blipFill>
          <a:blip r:embed="rId4" cstate="print"/>
          <a:srcRect/>
          <a:stretch>
            <a:fillRect/>
          </a:stretch>
        </p:blipFill>
        <p:spPr bwMode="auto">
          <a:xfrm>
            <a:off x="685800" y="1981200"/>
            <a:ext cx="3665538" cy="4572000"/>
          </a:xfrm>
          <a:prstGeom prst="rect">
            <a:avLst/>
          </a:prstGeom>
          <a:noFill/>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smtClean="0"/>
              <a:t>The Wave Equation Including the </a:t>
            </a:r>
            <a:br>
              <a:rPr lang="en-US" dirty="0" smtClean="0"/>
            </a:br>
            <a:r>
              <a:rPr lang="en-US" dirty="0" smtClean="0"/>
              <a:t>Doppler Effect</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sp>
        <p:nvSpPr>
          <p:cNvPr id="1246219"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246218" name="Picture 10"/>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530282" y="1990725"/>
            <a:ext cx="6089718" cy="1438275"/>
          </a:xfrm>
          <a:prstGeom prst="rect">
            <a:avLst/>
          </a:prstGeom>
          <a:noFill/>
        </p:spPr>
      </p:pic>
      <p:sp>
        <p:nvSpPr>
          <p:cNvPr id="1246221"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231F20"/>
                </a:solidFill>
                <a:effectLst/>
                <a:latin typeface="Times New Roman" pitchFamily="18" charset="0"/>
                <a:ea typeface="CMR10"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6222" name="Rectangle 14"/>
          <p:cNvSpPr>
            <a:spLocks noChangeArrowheads="1"/>
          </p:cNvSpPr>
          <p:nvPr/>
        </p:nvSpPr>
        <p:spPr bwMode="auto">
          <a:xfrm>
            <a:off x="0" y="571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231F20"/>
                </a:solidFill>
                <a:effectLst/>
                <a:latin typeface="Times New Roman" pitchFamily="18" charset="0"/>
                <a:ea typeface="CMR10"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62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231F20"/>
                </a:solidFill>
                <a:effectLst/>
                <a:latin typeface="Times New Roman" pitchFamily="18" charset="0"/>
                <a:ea typeface="CMR10"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pic>
        <p:nvPicPr>
          <p:cNvPr id="1246223" name="Picture 1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447800" y="4153786"/>
            <a:ext cx="6172200" cy="1866014"/>
          </a:xfrm>
          <a:prstGeom prst="rect">
            <a:avLst/>
          </a:prstGeom>
          <a:noFill/>
        </p:spPr>
      </p:pic>
      <p:sp>
        <p:nvSpPr>
          <p:cNvPr id="1246225" name="Rectangle 17"/>
          <p:cNvSpPr>
            <a:spLocks noChangeArrowheads="1"/>
          </p:cNvSpPr>
          <p:nvPr/>
        </p:nvSpPr>
        <p:spPr bwMode="auto">
          <a:xfrm>
            <a:off x="0" y="495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1" name="TextBox 10"/>
          <p:cNvSpPr txBox="1"/>
          <p:nvPr/>
        </p:nvSpPr>
        <p:spPr>
          <a:xfrm>
            <a:off x="-76200" y="5867400"/>
            <a:ext cx="9364167" cy="830997"/>
          </a:xfrm>
          <a:prstGeom prst="rect">
            <a:avLst/>
          </a:prstGeom>
          <a:noFill/>
        </p:spPr>
        <p:txBody>
          <a:bodyPr wrap="none" rtlCol="0">
            <a:spAutoFit/>
          </a:bodyPr>
          <a:lstStyle/>
          <a:p>
            <a:r>
              <a:rPr lang="en-US" sz="2400" dirty="0" smtClean="0"/>
              <a:t>“</a:t>
            </a:r>
            <a:r>
              <a:rPr lang="en-US" sz="2400" dirty="0" err="1" smtClean="0"/>
              <a:t>vcos</a:t>
            </a:r>
            <a:r>
              <a:rPr lang="en-US" sz="2400" dirty="0" smtClean="0"/>
              <a:t> </a:t>
            </a:r>
            <a:r>
              <a:rPr lang="el-GR" sz="2400" dirty="0" smtClean="0">
                <a:latin typeface="Times New Roman"/>
                <a:cs typeface="Times New Roman"/>
              </a:rPr>
              <a:t>θ</a:t>
            </a:r>
            <a:r>
              <a:rPr lang="en-US" sz="2400" dirty="0" smtClean="0">
                <a:latin typeface="Times New Roman"/>
                <a:cs typeface="Times New Roman"/>
              </a:rPr>
              <a:t>” represents the relative speed between the source and the observer.</a:t>
            </a:r>
          </a:p>
          <a:p>
            <a:r>
              <a:rPr lang="en-US" sz="2400" dirty="0" smtClean="0">
                <a:latin typeface="Times New Roman"/>
                <a:cs typeface="Times New Roman"/>
              </a:rPr>
              <a:t>  c’ = </a:t>
            </a:r>
            <a:r>
              <a:rPr lang="el-GR" sz="2400" dirty="0" smtClean="0">
                <a:latin typeface="Times New Roman"/>
                <a:cs typeface="Times New Roman"/>
              </a:rPr>
              <a:t>ω</a:t>
            </a:r>
            <a:r>
              <a:rPr lang="en-US" sz="2400" baseline="-25000" dirty="0" smtClean="0">
                <a:latin typeface="Times New Roman"/>
                <a:cs typeface="Times New Roman"/>
              </a:rPr>
              <a:t>source</a:t>
            </a:r>
            <a:r>
              <a:rPr lang="en-US" sz="2400" dirty="0" smtClean="0">
                <a:latin typeface="Times New Roman"/>
                <a:cs typeface="Times New Roman"/>
              </a:rPr>
              <a:t>/</a:t>
            </a:r>
            <a:r>
              <a:rPr lang="en-US" sz="2400" dirty="0" err="1" smtClean="0">
                <a:latin typeface="Times New Roman"/>
                <a:cs typeface="Times New Roman"/>
              </a:rPr>
              <a:t>k</a:t>
            </a:r>
            <a:r>
              <a:rPr lang="en-US" sz="2400" baseline="-25000" dirty="0" err="1" smtClean="0">
                <a:latin typeface="Times New Roman"/>
                <a:cs typeface="Times New Roman"/>
              </a:rPr>
              <a:t>observer</a:t>
            </a:r>
            <a:r>
              <a:rPr lang="en-US" sz="2400" dirty="0" smtClean="0">
                <a:latin typeface="Times New Roman"/>
                <a:cs typeface="Times New Roman"/>
              </a:rPr>
              <a:t> </a:t>
            </a:r>
            <a:endParaRPr lang="en-US" sz="2400"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Plane Wave Solution, Dispersion Relation, and Doppler Equation</a:t>
            </a:r>
            <a:endParaRPr lang="en-US" dirty="0"/>
          </a:p>
        </p:txBody>
      </p:sp>
      <p:pic>
        <p:nvPicPr>
          <p:cNvPr id="1664002" name="Picture 2"/>
          <p:cNvPicPr>
            <a:picLocks noGrp="1" noChangeAspect="1" noChangeArrowheads="1"/>
          </p:cNvPicPr>
          <p:nvPr>
            <p:ph idx="1"/>
          </p:nvPr>
        </p:nvPicPr>
        <p:blipFill>
          <a:blip r:embed="rId2" cstate="print"/>
          <a:srcRect/>
          <a:stretch>
            <a:fillRect/>
          </a:stretch>
        </p:blipFill>
        <p:spPr bwMode="auto">
          <a:xfrm>
            <a:off x="1828800" y="3124200"/>
            <a:ext cx="5527109" cy="1739134"/>
          </a:xfrm>
          <a:prstGeom prst="rect">
            <a:avLst/>
          </a:prstGeom>
          <a:noFill/>
          <a:ln w="9525">
            <a:noFill/>
            <a:miter lim="800000"/>
            <a:headEnd/>
            <a:tailEnd/>
          </a:ln>
          <a:effectLst/>
        </p:spPr>
      </p:pic>
      <p:pic>
        <p:nvPicPr>
          <p:cNvPr id="1664003" name="Picture 3"/>
          <p:cNvPicPr>
            <a:picLocks noChangeAspect="1" noChangeArrowheads="1"/>
          </p:cNvPicPr>
          <p:nvPr/>
        </p:nvPicPr>
        <p:blipFill>
          <a:blip r:embed="rId3" cstate="print"/>
          <a:srcRect/>
          <a:stretch>
            <a:fillRect/>
          </a:stretch>
        </p:blipFill>
        <p:spPr bwMode="auto">
          <a:xfrm>
            <a:off x="272596" y="5181600"/>
            <a:ext cx="8642804" cy="1409700"/>
          </a:xfrm>
          <a:prstGeom prst="rect">
            <a:avLst/>
          </a:prstGeom>
          <a:noFill/>
          <a:ln w="9525">
            <a:noFill/>
            <a:miter lim="800000"/>
            <a:headEnd/>
            <a:tailEnd/>
          </a:ln>
          <a:effectLst/>
        </p:spPr>
      </p:pic>
      <p:pic>
        <p:nvPicPr>
          <p:cNvPr id="1664004" name="Picture 4"/>
          <p:cNvPicPr>
            <a:picLocks noChangeAspect="1" noChangeArrowheads="1"/>
          </p:cNvPicPr>
          <p:nvPr/>
        </p:nvPicPr>
        <p:blipFill>
          <a:blip r:embed="rId4" cstate="print"/>
          <a:srcRect/>
          <a:stretch>
            <a:fillRect/>
          </a:stretch>
        </p:blipFill>
        <p:spPr bwMode="auto">
          <a:xfrm>
            <a:off x="1066800" y="1752600"/>
            <a:ext cx="6935056" cy="1371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6" name="Rectangle 2"/>
          <p:cNvSpPr>
            <a:spLocks noGrp="1" noChangeArrowheads="1"/>
          </p:cNvSpPr>
          <p:nvPr>
            <p:ph type="title"/>
          </p:nvPr>
        </p:nvSpPr>
        <p:spPr>
          <a:xfrm>
            <a:off x="0" y="609600"/>
            <a:ext cx="9144000" cy="1143000"/>
          </a:xfrm>
        </p:spPr>
        <p:txBody>
          <a:bodyPr>
            <a:normAutofit fontScale="90000"/>
          </a:bodyPr>
          <a:lstStyle/>
          <a:p>
            <a:r>
              <a:rPr lang="en-US" sz="2800" dirty="0" smtClean="0"/>
              <a:t>Because Blue-Shifted Light has More Momentum than Red-Shifted Light, the </a:t>
            </a:r>
            <a:r>
              <a:rPr lang="en-US" sz="2800" dirty="0"/>
              <a:t>Average Linear Momentum </a:t>
            </a:r>
            <a:r>
              <a:rPr lang="en-US" sz="2800" dirty="0" smtClean="0"/>
              <a:t>(h/</a:t>
            </a:r>
            <a:r>
              <a:rPr lang="en-US" sz="2800" dirty="0" err="1" smtClean="0"/>
              <a:t>λ</a:t>
            </a:r>
            <a:r>
              <a:rPr lang="en-US" sz="2800" baseline="-25000" dirty="0" err="1" smtClean="0"/>
              <a:t>observer</a:t>
            </a:r>
            <a:r>
              <a:rPr lang="en-US" sz="2800" dirty="0"/>
              <a:t>) Transferred to the Charged Particle during the Collision of these Two Photons is </a:t>
            </a:r>
            <a:r>
              <a:rPr lang="en-US" sz="2800" dirty="0" err="1"/>
              <a:t>Antiparallel</a:t>
            </a:r>
            <a:r>
              <a:rPr lang="en-US" sz="2800" dirty="0"/>
              <a:t> to the Velocity of a Charged Particle</a:t>
            </a:r>
            <a:br>
              <a:rPr lang="en-US" sz="2800" dirty="0"/>
            </a:br>
            <a:endParaRPr lang="en-US" sz="2800" dirty="0"/>
          </a:p>
        </p:txBody>
      </p:sp>
      <p:sp>
        <p:nvSpPr>
          <p:cNvPr id="589827" name="Rectangle 3"/>
          <p:cNvSpPr>
            <a:spLocks noGrp="1" noChangeArrowheads="1"/>
          </p:cNvSpPr>
          <p:nvPr>
            <p:ph idx="1"/>
          </p:nvPr>
        </p:nvSpPr>
        <p:spPr>
          <a:xfrm>
            <a:off x="152400" y="1981200"/>
            <a:ext cx="8839200" cy="3657600"/>
          </a:xfrm>
        </p:spPr>
        <p:txBody>
          <a:bodyPr/>
          <a:lstStyle/>
          <a:p>
            <a:pPr>
              <a:buFontTx/>
              <a:buNone/>
            </a:pPr>
            <a:endParaRPr lang="en-US" dirty="0"/>
          </a:p>
          <a:p>
            <a:pPr>
              <a:buFontTx/>
              <a:buNone/>
            </a:pPr>
            <a:r>
              <a:rPr lang="en-US" sz="2400" dirty="0" smtClean="0"/>
              <a:t>h/</a:t>
            </a:r>
            <a:r>
              <a:rPr lang="en-US" sz="2400" dirty="0" err="1" smtClean="0"/>
              <a:t>λ</a:t>
            </a:r>
            <a:r>
              <a:rPr lang="en-US" sz="2400" baseline="-25000" dirty="0" err="1" smtClean="0"/>
              <a:t>observer</a:t>
            </a:r>
            <a:r>
              <a:rPr lang="en-US" sz="2400" dirty="0"/>
              <a:t>= ½ </a:t>
            </a:r>
            <a:r>
              <a:rPr lang="en-US" sz="2400" dirty="0" smtClean="0"/>
              <a:t>[(h/</a:t>
            </a:r>
            <a:r>
              <a:rPr lang="en-US" sz="2400" dirty="0" err="1" smtClean="0">
                <a:solidFill>
                  <a:schemeClr val="tx2">
                    <a:lumMod val="60000"/>
                    <a:lumOff val="40000"/>
                  </a:schemeClr>
                </a:solidFill>
              </a:rPr>
              <a:t>λ</a:t>
            </a:r>
            <a:r>
              <a:rPr lang="en-US" sz="2400" baseline="-25000" dirty="0" err="1" smtClean="0">
                <a:solidFill>
                  <a:schemeClr val="tx2">
                    <a:lumMod val="60000"/>
                    <a:lumOff val="40000"/>
                  </a:schemeClr>
                </a:solidFill>
              </a:rPr>
              <a:t>source</a:t>
            </a:r>
            <a:r>
              <a:rPr lang="en-US" sz="2400" dirty="0" smtClean="0"/>
              <a:t>)(</a:t>
            </a:r>
            <a:r>
              <a:rPr lang="en-US" sz="2400" dirty="0"/>
              <a:t>1+v/c)/√(1-v</a:t>
            </a:r>
            <a:r>
              <a:rPr lang="en-US" sz="2400" baseline="30000" dirty="0"/>
              <a:t>2</a:t>
            </a:r>
            <a:r>
              <a:rPr lang="en-US" sz="2400" dirty="0"/>
              <a:t>/c</a:t>
            </a:r>
            <a:r>
              <a:rPr lang="en-US" sz="2400" baseline="30000" dirty="0"/>
              <a:t>2</a:t>
            </a:r>
            <a:r>
              <a:rPr lang="en-US" sz="2400" dirty="0" smtClean="0"/>
              <a:t>) </a:t>
            </a:r>
            <a:r>
              <a:rPr lang="en-US" sz="2400" dirty="0"/>
              <a:t>- </a:t>
            </a:r>
            <a:r>
              <a:rPr lang="en-US" sz="2400" dirty="0" smtClean="0"/>
              <a:t>(h/</a:t>
            </a:r>
            <a:r>
              <a:rPr lang="en-US" sz="2400" dirty="0" err="1" smtClean="0">
                <a:solidFill>
                  <a:srgbClr val="FF0000"/>
                </a:solidFill>
              </a:rPr>
              <a:t>λ</a:t>
            </a:r>
            <a:r>
              <a:rPr lang="en-US" sz="2400" baseline="-25000" dirty="0" err="1" smtClean="0">
                <a:solidFill>
                  <a:srgbClr val="FF0000"/>
                </a:solidFill>
              </a:rPr>
              <a:t>source</a:t>
            </a:r>
            <a:r>
              <a:rPr lang="en-US" sz="2400" dirty="0" smtClean="0"/>
              <a:t>)(</a:t>
            </a:r>
            <a:r>
              <a:rPr lang="en-US" sz="2400" dirty="0"/>
              <a:t>1-v/c)/√(1-v</a:t>
            </a:r>
            <a:r>
              <a:rPr lang="en-US" sz="2400" baseline="30000" dirty="0"/>
              <a:t>2</a:t>
            </a:r>
            <a:r>
              <a:rPr lang="en-US" sz="2400" dirty="0"/>
              <a:t>/c</a:t>
            </a:r>
            <a:r>
              <a:rPr lang="en-US" sz="2400" baseline="30000" dirty="0"/>
              <a:t>2</a:t>
            </a:r>
            <a:r>
              <a:rPr lang="en-US" sz="2400" dirty="0" smtClean="0"/>
              <a:t>)]</a:t>
            </a:r>
            <a:endParaRPr lang="en-US" sz="2400" dirty="0"/>
          </a:p>
          <a:p>
            <a:pPr>
              <a:buFontTx/>
              <a:buNone/>
            </a:pPr>
            <a:endParaRPr lang="en-US" sz="2800" dirty="0"/>
          </a:p>
          <a:p>
            <a:pPr>
              <a:buFontTx/>
              <a:buNone/>
            </a:pPr>
            <a:r>
              <a:rPr lang="en-US" sz="2400" dirty="0" smtClean="0"/>
              <a:t>h/</a:t>
            </a:r>
            <a:r>
              <a:rPr lang="en-US" sz="2400" dirty="0" err="1" smtClean="0"/>
              <a:t>λ</a:t>
            </a:r>
            <a:r>
              <a:rPr lang="en-US" sz="2400" baseline="-25000" dirty="0" err="1" smtClean="0"/>
              <a:t>observer</a:t>
            </a:r>
            <a:r>
              <a:rPr lang="en-US" sz="2400" dirty="0" smtClean="0"/>
              <a:t> </a:t>
            </a:r>
            <a:r>
              <a:rPr lang="en-US" sz="2400" dirty="0"/>
              <a:t>= </a:t>
            </a:r>
            <a:r>
              <a:rPr lang="en-US" sz="2400" dirty="0" smtClean="0"/>
              <a:t>-(h/</a:t>
            </a:r>
            <a:r>
              <a:rPr lang="en-US" sz="2400" dirty="0" err="1" smtClean="0"/>
              <a:t>λ</a:t>
            </a:r>
            <a:r>
              <a:rPr lang="en-US" sz="2400" baseline="-25000" dirty="0" err="1" smtClean="0"/>
              <a:t>source</a:t>
            </a:r>
            <a:r>
              <a:rPr lang="en-US" sz="2400" dirty="0" smtClean="0"/>
              <a:t>)(v/c</a:t>
            </a:r>
            <a:r>
              <a:rPr lang="en-US" sz="2400" dirty="0"/>
              <a:t>)/√(1- v</a:t>
            </a:r>
            <a:r>
              <a:rPr lang="en-US" sz="2400" baseline="30000" dirty="0"/>
              <a:t>2</a:t>
            </a:r>
            <a:r>
              <a:rPr lang="en-US" sz="2400" dirty="0"/>
              <a:t>/c</a:t>
            </a:r>
            <a:r>
              <a:rPr lang="en-US" sz="2400" baseline="30000" dirty="0"/>
              <a:t>2</a:t>
            </a:r>
            <a:r>
              <a:rPr lang="en-US" sz="2400" dirty="0"/>
              <a:t>)</a:t>
            </a:r>
          </a:p>
          <a:p>
            <a:endParaRPr lang="en-US" sz="2800" dirty="0"/>
          </a:p>
        </p:txBody>
      </p:sp>
      <p:pic>
        <p:nvPicPr>
          <p:cNvPr id="589828" name="Picture 4" descr="Picture1"/>
          <p:cNvPicPr>
            <a:picLocks noChangeAspect="1" noChangeArrowheads="1"/>
          </p:cNvPicPr>
          <p:nvPr/>
        </p:nvPicPr>
        <p:blipFill>
          <a:blip r:embed="rId3" cstate="print"/>
          <a:srcRect/>
          <a:stretch>
            <a:fillRect/>
          </a:stretch>
        </p:blipFill>
        <p:spPr bwMode="auto">
          <a:xfrm>
            <a:off x="3886200" y="4495800"/>
            <a:ext cx="4113213" cy="2193925"/>
          </a:xfrm>
          <a:prstGeom prst="rect">
            <a:avLst/>
          </a:prstGeom>
          <a:noFill/>
        </p:spPr>
      </p:pic>
      <p:sp>
        <p:nvSpPr>
          <p:cNvPr id="589829" name="Oval 5"/>
          <p:cNvSpPr>
            <a:spLocks noChangeArrowheads="1"/>
          </p:cNvSpPr>
          <p:nvPr/>
        </p:nvSpPr>
        <p:spPr bwMode="auto">
          <a:xfrm>
            <a:off x="1524000" y="5334000"/>
            <a:ext cx="914400" cy="838200"/>
          </a:xfrm>
          <a:prstGeom prst="ellipse">
            <a:avLst/>
          </a:prstGeom>
          <a:solidFill>
            <a:schemeClr val="accent1"/>
          </a:solidFill>
          <a:ln w="76200">
            <a:solidFill>
              <a:schemeClr val="tx1"/>
            </a:solidFill>
            <a:round/>
            <a:headEnd/>
            <a:tailEnd/>
          </a:ln>
          <a:effectLst/>
        </p:spPr>
        <p:txBody>
          <a:bodyPr wrap="none" anchor="ctr"/>
          <a:lstStyle/>
          <a:p>
            <a:pPr algn="ctr" eaLnBrk="0" hangingPunct="0"/>
            <a:r>
              <a:rPr lang="en-US" sz="2400">
                <a:latin typeface="Times New Roman" pitchFamily="18" charset="0"/>
              </a:rPr>
              <a:t>e</a:t>
            </a:r>
            <a:r>
              <a:rPr lang="en-US" sz="2400" baseline="30000">
                <a:latin typeface="Times New Roman" pitchFamily="18" charset="0"/>
              </a:rPr>
              <a:t>-</a:t>
            </a:r>
          </a:p>
        </p:txBody>
      </p:sp>
      <p:sp>
        <p:nvSpPr>
          <p:cNvPr id="589830" name="Line 6"/>
          <p:cNvSpPr>
            <a:spLocks noChangeShapeType="1"/>
          </p:cNvSpPr>
          <p:nvPr/>
        </p:nvSpPr>
        <p:spPr bwMode="auto">
          <a:xfrm>
            <a:off x="2514600" y="5791200"/>
            <a:ext cx="1066800" cy="0"/>
          </a:xfrm>
          <a:prstGeom prst="line">
            <a:avLst/>
          </a:prstGeom>
          <a:noFill/>
          <a:ln w="76200">
            <a:solidFill>
              <a:schemeClr val="tx1"/>
            </a:solidFill>
            <a:round/>
            <a:headEnd/>
            <a:tailEnd type="triangle" w="med" len="med"/>
          </a:ln>
          <a:effectLst/>
        </p:spPr>
        <p:txBody>
          <a:bodyPr/>
          <a:lstStyle/>
          <a:p>
            <a:endParaRPr lang="en-US"/>
          </a:p>
        </p:txBody>
      </p:sp>
      <p:sp>
        <p:nvSpPr>
          <p:cNvPr id="589831" name="Text Box 7"/>
          <p:cNvSpPr txBox="1">
            <a:spLocks noChangeArrowheads="1"/>
          </p:cNvSpPr>
          <p:nvPr/>
        </p:nvSpPr>
        <p:spPr bwMode="auto">
          <a:xfrm>
            <a:off x="2727325" y="5295900"/>
            <a:ext cx="298450" cy="366713"/>
          </a:xfrm>
          <a:prstGeom prst="rect">
            <a:avLst/>
          </a:prstGeom>
          <a:noFill/>
          <a:ln w="9525">
            <a:noFill/>
            <a:miter lim="800000"/>
            <a:headEnd/>
            <a:tailEnd/>
          </a:ln>
          <a:effectLst/>
        </p:spPr>
        <p:txBody>
          <a:bodyPr wrap="none">
            <a:spAutoFit/>
          </a:bodyPr>
          <a:lstStyle/>
          <a:p>
            <a:pPr eaLnBrk="0" hangingPunct="0"/>
            <a:r>
              <a:rPr lang="en-US">
                <a:latin typeface="Times New Roman" pitchFamily="18" charset="0"/>
              </a:rPr>
              <a:t>v</a:t>
            </a: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2" name="Rectangle 2"/>
          <p:cNvSpPr>
            <a:spLocks noGrp="1" noChangeArrowheads="1"/>
          </p:cNvSpPr>
          <p:nvPr>
            <p:ph type="title"/>
          </p:nvPr>
        </p:nvSpPr>
        <p:spPr>
          <a:xfrm>
            <a:off x="76200" y="152400"/>
            <a:ext cx="9067800" cy="1143000"/>
          </a:xfrm>
        </p:spPr>
        <p:txBody>
          <a:bodyPr>
            <a:normAutofit fontScale="90000"/>
          </a:bodyPr>
          <a:lstStyle/>
          <a:p>
            <a:r>
              <a:rPr lang="en-US" sz="3600" dirty="0" err="1"/>
              <a:t>Opto</a:t>
            </a:r>
            <a:r>
              <a:rPr lang="en-US" sz="3600" dirty="0"/>
              <a:t>-mechanical Doppler Force </a:t>
            </a:r>
            <a:br>
              <a:rPr lang="en-US" sz="3600" dirty="0"/>
            </a:br>
            <a:r>
              <a:rPr lang="en-US" sz="3600" dirty="0"/>
              <a:t>(Velocity-Dependent </a:t>
            </a:r>
            <a:r>
              <a:rPr lang="en-US" sz="3600" dirty="0" smtClean="0"/>
              <a:t>Viscous Force</a:t>
            </a:r>
            <a:r>
              <a:rPr lang="en-US" sz="3600" dirty="0"/>
              <a:t>)</a:t>
            </a:r>
          </a:p>
        </p:txBody>
      </p:sp>
      <p:sp>
        <p:nvSpPr>
          <p:cNvPr id="593923" name="Rectangle 3"/>
          <p:cNvSpPr>
            <a:spLocks noGrp="1" noChangeArrowheads="1"/>
          </p:cNvSpPr>
          <p:nvPr>
            <p:ph idx="1"/>
          </p:nvPr>
        </p:nvSpPr>
        <p:spPr>
          <a:xfrm>
            <a:off x="457200" y="1447800"/>
            <a:ext cx="8229600" cy="5097463"/>
          </a:xfrm>
        </p:spPr>
        <p:txBody>
          <a:bodyPr/>
          <a:lstStyle/>
          <a:p>
            <a:pPr>
              <a:buFontTx/>
              <a:buNone/>
            </a:pPr>
            <a:r>
              <a:rPr lang="en-US" b="1" dirty="0" smtClean="0"/>
              <a:t>	</a:t>
            </a:r>
            <a:r>
              <a:rPr lang="en-US" b="1" dirty="0" err="1" smtClean="0"/>
              <a:t>F</a:t>
            </a:r>
            <a:r>
              <a:rPr lang="en-US" b="1" baseline="-25000" dirty="0" err="1" smtClean="0"/>
              <a:t>Dopp</a:t>
            </a:r>
            <a:r>
              <a:rPr lang="en-US" dirty="0" smtClean="0"/>
              <a:t> </a:t>
            </a:r>
            <a:r>
              <a:rPr lang="en-US" dirty="0" smtClean="0"/>
              <a:t>= -(</a:t>
            </a:r>
            <a:r>
              <a:rPr lang="en-US" dirty="0" err="1" smtClean="0"/>
              <a:t>ρσv</a:t>
            </a:r>
            <a:r>
              <a:rPr lang="en-US" dirty="0" smtClean="0"/>
              <a:t>)(h/</a:t>
            </a:r>
            <a:r>
              <a:rPr lang="en-US" dirty="0" err="1" smtClean="0"/>
              <a:t>λ</a:t>
            </a:r>
            <a:r>
              <a:rPr lang="en-US" baseline="-25000" dirty="0" err="1" smtClean="0"/>
              <a:t>source</a:t>
            </a:r>
            <a:r>
              <a:rPr lang="en-US" dirty="0" smtClean="0"/>
              <a:t>)(1/4)(v/c)/√(1- v</a:t>
            </a:r>
            <a:r>
              <a:rPr lang="en-US" baseline="30000" dirty="0" smtClean="0"/>
              <a:t>2</a:t>
            </a:r>
            <a:r>
              <a:rPr lang="en-US" dirty="0" smtClean="0"/>
              <a:t>/c</a:t>
            </a:r>
            <a:r>
              <a:rPr lang="en-US" baseline="30000" dirty="0" smtClean="0"/>
              <a:t>2</a:t>
            </a:r>
            <a:r>
              <a:rPr lang="en-US" dirty="0" smtClean="0"/>
              <a:t>)</a:t>
            </a:r>
          </a:p>
          <a:p>
            <a:pPr>
              <a:buFontTx/>
              <a:buNone/>
            </a:pPr>
            <a:r>
              <a:rPr lang="en-US" b="1" dirty="0" smtClean="0"/>
              <a:t>		</a:t>
            </a:r>
          </a:p>
          <a:p>
            <a:pPr>
              <a:buFontTx/>
              <a:buNone/>
            </a:pPr>
            <a:r>
              <a:rPr lang="en-US" b="1" dirty="0" smtClean="0"/>
              <a:t>	</a:t>
            </a:r>
            <a:r>
              <a:rPr lang="en-US" b="1" dirty="0" err="1" smtClean="0"/>
              <a:t>F</a:t>
            </a:r>
            <a:r>
              <a:rPr lang="en-US" b="1" baseline="-25000" dirty="0" err="1" smtClean="0"/>
              <a:t>Dopp</a:t>
            </a:r>
            <a:r>
              <a:rPr lang="en-US" dirty="0" smtClean="0"/>
              <a:t> </a:t>
            </a:r>
            <a:r>
              <a:rPr lang="en-US" dirty="0" smtClean="0"/>
              <a:t>= -(</a:t>
            </a:r>
            <a:r>
              <a:rPr lang="en-US" dirty="0" err="1" smtClean="0"/>
              <a:t>ρσh</a:t>
            </a:r>
            <a:r>
              <a:rPr lang="en-US" dirty="0" smtClean="0"/>
              <a:t>/4λ</a:t>
            </a:r>
            <a:r>
              <a:rPr lang="en-US" baseline="-25000" dirty="0" smtClean="0"/>
              <a:t>source</a:t>
            </a:r>
            <a:r>
              <a:rPr lang="en-US" dirty="0"/>
              <a:t>)(v</a:t>
            </a:r>
            <a:r>
              <a:rPr lang="en-US" baseline="30000" dirty="0"/>
              <a:t>2</a:t>
            </a:r>
            <a:r>
              <a:rPr lang="en-US" dirty="0"/>
              <a:t>/c)/√(1- v</a:t>
            </a:r>
            <a:r>
              <a:rPr lang="en-US" baseline="30000" dirty="0"/>
              <a:t>2</a:t>
            </a:r>
            <a:r>
              <a:rPr lang="en-US" dirty="0"/>
              <a:t>/c</a:t>
            </a:r>
            <a:r>
              <a:rPr lang="en-US" baseline="30000" dirty="0"/>
              <a:t>2</a:t>
            </a:r>
            <a:r>
              <a:rPr lang="en-US" dirty="0" smtClean="0"/>
              <a:t>)</a:t>
            </a:r>
          </a:p>
          <a:p>
            <a:pPr>
              <a:buFontTx/>
              <a:buNone/>
            </a:pPr>
            <a:endParaRPr lang="en-US" dirty="0" smtClean="0"/>
          </a:p>
          <a:p>
            <a:pPr>
              <a:buFontTx/>
              <a:buNone/>
            </a:pPr>
            <a:r>
              <a:rPr lang="en-US" dirty="0" smtClean="0"/>
              <a:t>	</a:t>
            </a:r>
            <a:r>
              <a:rPr lang="en-US" b="1" dirty="0" err="1" smtClean="0"/>
              <a:t>F</a:t>
            </a:r>
            <a:r>
              <a:rPr lang="en-US" b="1" baseline="-25000" dirty="0" err="1" smtClean="0"/>
              <a:t>Dopp</a:t>
            </a:r>
            <a:r>
              <a:rPr lang="en-US" dirty="0" smtClean="0"/>
              <a:t> </a:t>
            </a:r>
            <a:r>
              <a:rPr lang="en-US" dirty="0" smtClean="0"/>
              <a:t>= -(</a:t>
            </a:r>
            <a:r>
              <a:rPr lang="en-US" dirty="0" smtClean="0"/>
              <a:t>ρσe</a:t>
            </a:r>
            <a:r>
              <a:rPr lang="en-US" baseline="30000" dirty="0" smtClean="0"/>
              <a:t>2</a:t>
            </a:r>
            <a:r>
              <a:rPr lang="en-US" dirty="0" smtClean="0"/>
              <a:t>/4</a:t>
            </a:r>
            <a:r>
              <a:rPr lang="el-GR" dirty="0" smtClean="0">
                <a:latin typeface="Times New Roman"/>
                <a:cs typeface="Times New Roman"/>
              </a:rPr>
              <a:t>πε</a:t>
            </a:r>
            <a:r>
              <a:rPr lang="en-US" baseline="-25000" dirty="0" smtClean="0">
                <a:latin typeface="Times New Roman"/>
                <a:cs typeface="Times New Roman"/>
              </a:rPr>
              <a:t>o</a:t>
            </a:r>
            <a:r>
              <a:rPr lang="el-GR" dirty="0" smtClean="0">
                <a:latin typeface="Times New Roman"/>
                <a:cs typeface="Times New Roman"/>
              </a:rPr>
              <a:t>α</a:t>
            </a:r>
            <a:r>
              <a:rPr lang="en-US" dirty="0" smtClean="0"/>
              <a:t>4λ</a:t>
            </a:r>
            <a:r>
              <a:rPr lang="en-US" baseline="-25000" dirty="0" smtClean="0"/>
              <a:t>source</a:t>
            </a:r>
            <a:r>
              <a:rPr lang="en-US" dirty="0" smtClean="0"/>
              <a:t>)(v</a:t>
            </a:r>
            <a:r>
              <a:rPr lang="en-US" baseline="30000" dirty="0" smtClean="0"/>
              <a:t>2</a:t>
            </a:r>
            <a:r>
              <a:rPr lang="en-US" dirty="0" smtClean="0"/>
              <a:t>/c</a:t>
            </a:r>
            <a:r>
              <a:rPr lang="en-US" baseline="30000" dirty="0" smtClean="0"/>
              <a:t>2</a:t>
            </a:r>
            <a:r>
              <a:rPr lang="en-US" dirty="0" smtClean="0"/>
              <a:t>)/√(1- v</a:t>
            </a:r>
            <a:r>
              <a:rPr lang="en-US" baseline="30000" dirty="0" smtClean="0"/>
              <a:t>2</a:t>
            </a:r>
            <a:r>
              <a:rPr lang="en-US" dirty="0" smtClean="0"/>
              <a:t>/c</a:t>
            </a:r>
            <a:r>
              <a:rPr lang="en-US" baseline="30000" dirty="0" smtClean="0"/>
              <a:t>2</a:t>
            </a:r>
            <a:r>
              <a:rPr lang="en-US" dirty="0" smtClean="0"/>
              <a:t>)</a:t>
            </a:r>
          </a:p>
        </p:txBody>
      </p:sp>
      <p:sp>
        <p:nvSpPr>
          <p:cNvPr id="593924" name="Rectangle 4"/>
          <p:cNvSpPr>
            <a:spLocks noChangeArrowheads="1"/>
          </p:cNvSpPr>
          <p:nvPr/>
        </p:nvSpPr>
        <p:spPr bwMode="auto">
          <a:xfrm>
            <a:off x="381000" y="2895600"/>
            <a:ext cx="8763000" cy="579438"/>
          </a:xfrm>
          <a:prstGeom prst="rect">
            <a:avLst/>
          </a:prstGeom>
          <a:noFill/>
          <a:ln w="9525">
            <a:noFill/>
            <a:miter lim="800000"/>
            <a:headEnd/>
            <a:tailEnd/>
          </a:ln>
          <a:effectLst/>
        </p:spPr>
        <p:txBody>
          <a:bodyPr>
            <a:spAutoFit/>
          </a:bodyPr>
          <a:lstStyle/>
          <a:p>
            <a:pPr eaLnBrk="0" hangingPunct="0"/>
            <a:endParaRPr lang="en-US" sz="3200">
              <a:latin typeface="Times New Roman" pitchFamily="18" charset="0"/>
            </a:endParaRPr>
          </a:p>
        </p:txBody>
      </p:sp>
      <p:pic>
        <p:nvPicPr>
          <p:cNvPr id="593925" name="Picture 5" descr="Picture1"/>
          <p:cNvPicPr>
            <a:picLocks noChangeAspect="1" noChangeArrowheads="1"/>
          </p:cNvPicPr>
          <p:nvPr/>
        </p:nvPicPr>
        <p:blipFill>
          <a:blip r:embed="rId3" cstate="print"/>
          <a:srcRect/>
          <a:stretch>
            <a:fillRect/>
          </a:stretch>
        </p:blipFill>
        <p:spPr bwMode="auto">
          <a:xfrm>
            <a:off x="4038600" y="4572000"/>
            <a:ext cx="4113213" cy="2193925"/>
          </a:xfrm>
          <a:prstGeom prst="rect">
            <a:avLst/>
          </a:prstGeom>
          <a:noFill/>
        </p:spPr>
      </p:pic>
      <p:sp>
        <p:nvSpPr>
          <p:cNvPr id="593926" name="Oval 6"/>
          <p:cNvSpPr>
            <a:spLocks noChangeArrowheads="1"/>
          </p:cNvSpPr>
          <p:nvPr/>
        </p:nvSpPr>
        <p:spPr bwMode="auto">
          <a:xfrm>
            <a:off x="1524000" y="5334000"/>
            <a:ext cx="914400" cy="838200"/>
          </a:xfrm>
          <a:prstGeom prst="ellipse">
            <a:avLst/>
          </a:prstGeom>
          <a:solidFill>
            <a:schemeClr val="accent1"/>
          </a:solidFill>
          <a:ln w="76200">
            <a:solidFill>
              <a:schemeClr val="tx1"/>
            </a:solidFill>
            <a:round/>
            <a:headEnd/>
            <a:tailEnd/>
          </a:ln>
          <a:effectLst/>
        </p:spPr>
        <p:txBody>
          <a:bodyPr wrap="none" anchor="ctr"/>
          <a:lstStyle/>
          <a:p>
            <a:pPr algn="ctr" eaLnBrk="0" hangingPunct="0"/>
            <a:r>
              <a:rPr lang="en-US" sz="2400" dirty="0">
                <a:latin typeface="Times New Roman" pitchFamily="18" charset="0"/>
              </a:rPr>
              <a:t>e</a:t>
            </a:r>
            <a:r>
              <a:rPr lang="en-US" sz="2400" baseline="30000" dirty="0">
                <a:latin typeface="Times New Roman" pitchFamily="18" charset="0"/>
              </a:rPr>
              <a:t>-</a:t>
            </a:r>
          </a:p>
        </p:txBody>
      </p:sp>
      <p:sp>
        <p:nvSpPr>
          <p:cNvPr id="593927" name="Line 7"/>
          <p:cNvSpPr>
            <a:spLocks noChangeShapeType="1"/>
          </p:cNvSpPr>
          <p:nvPr/>
        </p:nvSpPr>
        <p:spPr bwMode="auto">
          <a:xfrm>
            <a:off x="2590800" y="5791200"/>
            <a:ext cx="1066800" cy="0"/>
          </a:xfrm>
          <a:prstGeom prst="line">
            <a:avLst/>
          </a:prstGeom>
          <a:noFill/>
          <a:ln w="76200">
            <a:solidFill>
              <a:schemeClr val="tx1"/>
            </a:solidFill>
            <a:round/>
            <a:headEnd/>
            <a:tailEnd type="triangle" w="med" len="med"/>
          </a:ln>
          <a:effectLst/>
        </p:spPr>
        <p:txBody>
          <a:bodyPr/>
          <a:lstStyle/>
          <a:p>
            <a:endParaRPr lang="en-US"/>
          </a:p>
        </p:txBody>
      </p:sp>
      <p:sp>
        <p:nvSpPr>
          <p:cNvPr id="593928" name="Text Box 8"/>
          <p:cNvSpPr txBox="1">
            <a:spLocks noChangeArrowheads="1"/>
          </p:cNvSpPr>
          <p:nvPr/>
        </p:nvSpPr>
        <p:spPr bwMode="auto">
          <a:xfrm>
            <a:off x="2838450" y="5272087"/>
            <a:ext cx="361950" cy="519113"/>
          </a:xfrm>
          <a:prstGeom prst="rect">
            <a:avLst/>
          </a:prstGeom>
          <a:noFill/>
          <a:ln w="9525">
            <a:noFill/>
            <a:miter lim="800000"/>
            <a:headEnd/>
            <a:tailEnd/>
          </a:ln>
          <a:effectLst/>
        </p:spPr>
        <p:txBody>
          <a:bodyPr wrap="none">
            <a:spAutoFit/>
          </a:bodyPr>
          <a:lstStyle/>
          <a:p>
            <a:pPr eaLnBrk="0" hangingPunct="0"/>
            <a:r>
              <a:rPr lang="en-US" sz="2800" dirty="0">
                <a:latin typeface="Times New Roman" pitchFamily="18" charset="0"/>
              </a:rPr>
              <a:t>v</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The Great Mystery Story</a:t>
            </a:r>
            <a:endParaRPr lang="en-US" dirty="0"/>
          </a:p>
        </p:txBody>
      </p:sp>
      <p:sp>
        <p:nvSpPr>
          <p:cNvPr id="3" name="Content Placeholder 2"/>
          <p:cNvSpPr>
            <a:spLocks noGrp="1"/>
          </p:cNvSpPr>
          <p:nvPr>
            <p:ph idx="1"/>
          </p:nvPr>
        </p:nvSpPr>
        <p:spPr>
          <a:xfrm>
            <a:off x="0" y="4419600"/>
            <a:ext cx="9144000" cy="2895600"/>
          </a:xfrm>
        </p:spPr>
        <p:txBody>
          <a:bodyPr>
            <a:normAutofit/>
          </a:bodyPr>
          <a:lstStyle/>
          <a:p>
            <a:pPr>
              <a:buNone/>
            </a:pPr>
            <a:r>
              <a:rPr lang="en-US" dirty="0" smtClean="0"/>
              <a:t>	</a:t>
            </a:r>
            <a:r>
              <a:rPr lang="en-US" sz="2800" dirty="0" smtClean="0"/>
              <a:t>“To understand these phenomena it is wise to begin with the simplest possible cases, and proceed gradually to the more complicated ones. Consider a body at rest where there is no motion at all.”</a:t>
            </a:r>
          </a:p>
          <a:p>
            <a:pPr algn="r">
              <a:buNone/>
            </a:pPr>
            <a:r>
              <a:rPr lang="en-US" sz="2400" dirty="0" smtClean="0"/>
              <a:t>-Albert Einstein and Leopold </a:t>
            </a:r>
            <a:r>
              <a:rPr lang="en-US" sz="2400" dirty="0" err="1" smtClean="0"/>
              <a:t>Infeld</a:t>
            </a:r>
            <a:r>
              <a:rPr lang="en-US" sz="2400" dirty="0" smtClean="0"/>
              <a:t> </a:t>
            </a:r>
            <a:r>
              <a:rPr lang="en-US" sz="2400" i="1" dirty="0" smtClean="0"/>
              <a:t>The Evolution of Physics </a:t>
            </a:r>
            <a:r>
              <a:rPr lang="en-US" sz="2400" dirty="0" smtClean="0"/>
              <a:t>(1938) </a:t>
            </a:r>
            <a:endParaRPr lang="en-US" sz="2400" dirty="0"/>
          </a:p>
        </p:txBody>
      </p:sp>
      <p:pic>
        <p:nvPicPr>
          <p:cNvPr id="402434" name="Picture 2" descr="paintings of Rest at Harvest by Adolph William Bouguereau"/>
          <p:cNvPicPr>
            <a:picLocks noChangeAspect="1" noChangeArrowheads="1"/>
          </p:cNvPicPr>
          <p:nvPr/>
        </p:nvPicPr>
        <p:blipFill>
          <a:blip r:embed="rId2" cstate="print"/>
          <a:srcRect/>
          <a:stretch>
            <a:fillRect/>
          </a:stretch>
        </p:blipFill>
        <p:spPr bwMode="auto">
          <a:xfrm>
            <a:off x="1752600" y="914400"/>
            <a:ext cx="5638800" cy="3615881"/>
          </a:xfrm>
          <a:prstGeom prst="rect">
            <a:avLst/>
          </a:prstGeom>
          <a:noFill/>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70" name="Rectangle 2"/>
          <p:cNvSpPr>
            <a:spLocks noGrp="1" noChangeArrowheads="1"/>
          </p:cNvSpPr>
          <p:nvPr>
            <p:ph type="title"/>
          </p:nvPr>
        </p:nvSpPr>
        <p:spPr>
          <a:xfrm>
            <a:off x="0" y="76200"/>
            <a:ext cx="9144000" cy="1143000"/>
          </a:xfrm>
        </p:spPr>
        <p:txBody>
          <a:bodyPr/>
          <a:lstStyle/>
          <a:p>
            <a:r>
              <a:rPr lang="en-US" sz="3200" dirty="0"/>
              <a:t>Two Versions of a Nonlinear Second Law</a:t>
            </a:r>
            <a:br>
              <a:rPr lang="en-US" sz="3200" dirty="0"/>
            </a:br>
            <a:r>
              <a:rPr lang="en-US" sz="3200" dirty="0" err="1"/>
              <a:t>d</a:t>
            </a:r>
            <a:r>
              <a:rPr lang="en-US" sz="3200" b="1" dirty="0" err="1"/>
              <a:t>v</a:t>
            </a:r>
            <a:r>
              <a:rPr lang="en-US" sz="3200" dirty="0"/>
              <a:t>/</a:t>
            </a:r>
            <a:r>
              <a:rPr lang="en-US" sz="3200" dirty="0" err="1"/>
              <a:t>dt</a:t>
            </a:r>
            <a:r>
              <a:rPr lang="en-US" sz="3200" dirty="0"/>
              <a:t> </a:t>
            </a:r>
            <a:r>
              <a:rPr lang="en-US" sz="3200" dirty="0" smtClean="0">
                <a:latin typeface="Times New Roman"/>
                <a:cs typeface="Times New Roman"/>
              </a:rPr>
              <a:t>→ </a:t>
            </a:r>
            <a:r>
              <a:rPr lang="en-US" sz="3200" dirty="0" smtClean="0">
                <a:sym typeface="Mathematica1" pitchFamily="2" charset="2"/>
              </a:rPr>
              <a:t>0  </a:t>
            </a:r>
            <a:r>
              <a:rPr lang="en-US" sz="3200" dirty="0">
                <a:sym typeface="Mathematica1" pitchFamily="2" charset="2"/>
              </a:rPr>
              <a:t>as </a:t>
            </a:r>
            <a:r>
              <a:rPr lang="en-US" sz="3200" dirty="0" smtClean="0">
                <a:sym typeface="Mathematica1" pitchFamily="2" charset="2"/>
              </a:rPr>
              <a:t>v </a:t>
            </a:r>
            <a:r>
              <a:rPr lang="en-US" sz="3200" dirty="0" smtClean="0">
                <a:latin typeface="Times New Roman"/>
                <a:cs typeface="Times New Roman"/>
              </a:rPr>
              <a:t>→</a:t>
            </a:r>
            <a:r>
              <a:rPr lang="en-US" sz="3200" dirty="0" smtClean="0">
                <a:sym typeface="Mathematica1" pitchFamily="2" charset="2"/>
              </a:rPr>
              <a:t> c</a:t>
            </a:r>
            <a:endParaRPr lang="en-US" sz="3200" dirty="0">
              <a:sym typeface="Mathematica1" pitchFamily="2" charset="2"/>
            </a:endParaRPr>
          </a:p>
        </p:txBody>
      </p:sp>
      <p:sp>
        <p:nvSpPr>
          <p:cNvPr id="595971" name="Rectangle 3"/>
          <p:cNvSpPr>
            <a:spLocks noGrp="1" noChangeArrowheads="1"/>
          </p:cNvSpPr>
          <p:nvPr>
            <p:ph idx="1"/>
          </p:nvPr>
        </p:nvSpPr>
        <p:spPr>
          <a:xfrm>
            <a:off x="0" y="1600200"/>
            <a:ext cx="9144000" cy="5105400"/>
          </a:xfrm>
        </p:spPr>
        <p:txBody>
          <a:bodyPr/>
          <a:lstStyle/>
          <a:p>
            <a:pPr>
              <a:lnSpc>
                <a:spcPct val="90000"/>
              </a:lnSpc>
              <a:buFontTx/>
              <a:buNone/>
            </a:pPr>
            <a:endParaRPr lang="en-US" b="1" dirty="0"/>
          </a:p>
          <a:p>
            <a:pPr>
              <a:lnSpc>
                <a:spcPct val="90000"/>
              </a:lnSpc>
            </a:pPr>
            <a:r>
              <a:rPr lang="en-US" dirty="0"/>
              <a:t>Special Relativity:</a:t>
            </a:r>
            <a:r>
              <a:rPr lang="en-US" b="1" dirty="0"/>
              <a:t> </a:t>
            </a:r>
          </a:p>
          <a:p>
            <a:pPr lvl="1">
              <a:lnSpc>
                <a:spcPct val="90000"/>
              </a:lnSpc>
            </a:pPr>
            <a:endParaRPr lang="en-US" b="1" dirty="0"/>
          </a:p>
          <a:p>
            <a:pPr lvl="1">
              <a:lnSpc>
                <a:spcPct val="90000"/>
              </a:lnSpc>
              <a:buFontTx/>
              <a:buNone/>
            </a:pPr>
            <a:r>
              <a:rPr lang="en-US" b="1" dirty="0" err="1" smtClean="0"/>
              <a:t>F</a:t>
            </a:r>
            <a:r>
              <a:rPr lang="en-US" baseline="-25000" dirty="0" err="1" smtClean="0"/>
              <a:t>applied</a:t>
            </a:r>
            <a:r>
              <a:rPr lang="en-US" dirty="0" smtClean="0"/>
              <a:t>√(1- v</a:t>
            </a:r>
            <a:r>
              <a:rPr lang="en-US" baseline="30000" dirty="0" smtClean="0"/>
              <a:t>2</a:t>
            </a:r>
            <a:r>
              <a:rPr lang="en-US" dirty="0" smtClean="0"/>
              <a:t>/c</a:t>
            </a:r>
            <a:r>
              <a:rPr lang="en-US" baseline="30000" dirty="0" smtClean="0"/>
              <a:t>2</a:t>
            </a:r>
            <a:r>
              <a:rPr lang="en-US" dirty="0" smtClean="0"/>
              <a:t>)</a:t>
            </a:r>
            <a:r>
              <a:rPr lang="en-US" baseline="30000" dirty="0" smtClean="0"/>
              <a:t>n</a:t>
            </a:r>
            <a:r>
              <a:rPr lang="en-US" b="1" dirty="0" smtClean="0"/>
              <a:t> </a:t>
            </a:r>
            <a:r>
              <a:rPr lang="en-US" dirty="0" smtClean="0"/>
              <a:t>=  </a:t>
            </a:r>
            <a:r>
              <a:rPr lang="en-US" dirty="0" err="1" smtClean="0"/>
              <a:t>m</a:t>
            </a:r>
            <a:r>
              <a:rPr lang="en-US" baseline="-25000" dirty="0" err="1" smtClean="0"/>
              <a:t>o</a:t>
            </a:r>
            <a:r>
              <a:rPr lang="en-US" dirty="0" err="1" smtClean="0"/>
              <a:t>d</a:t>
            </a:r>
            <a:r>
              <a:rPr lang="en-US" b="1" dirty="0" err="1" smtClean="0"/>
              <a:t>v</a:t>
            </a:r>
            <a:r>
              <a:rPr lang="en-US" dirty="0" smtClean="0"/>
              <a:t>/</a:t>
            </a:r>
            <a:r>
              <a:rPr lang="en-US" dirty="0" err="1" smtClean="0"/>
              <a:t>dt</a:t>
            </a:r>
            <a:endParaRPr lang="en-US" dirty="0"/>
          </a:p>
          <a:p>
            <a:pPr>
              <a:lnSpc>
                <a:spcPct val="90000"/>
              </a:lnSpc>
              <a:buFontTx/>
              <a:buNone/>
            </a:pPr>
            <a:r>
              <a:rPr lang="en-US" dirty="0"/>
              <a:t>	</a:t>
            </a:r>
          </a:p>
          <a:p>
            <a:pPr>
              <a:lnSpc>
                <a:spcPct val="90000"/>
              </a:lnSpc>
            </a:pPr>
            <a:r>
              <a:rPr lang="en-US" dirty="0" err="1"/>
              <a:t>Opto</a:t>
            </a:r>
            <a:r>
              <a:rPr lang="en-US" dirty="0"/>
              <a:t>-mechanical: </a:t>
            </a:r>
          </a:p>
          <a:p>
            <a:pPr lvl="1">
              <a:lnSpc>
                <a:spcPct val="90000"/>
              </a:lnSpc>
            </a:pPr>
            <a:endParaRPr lang="en-US" b="1" dirty="0"/>
          </a:p>
          <a:p>
            <a:pPr lvl="1">
              <a:lnSpc>
                <a:spcPct val="90000"/>
              </a:lnSpc>
              <a:buFontTx/>
              <a:buNone/>
            </a:pPr>
            <a:r>
              <a:rPr lang="en-US" b="1" dirty="0" err="1"/>
              <a:t>F</a:t>
            </a:r>
            <a:r>
              <a:rPr lang="en-US" baseline="-25000" dirty="0" err="1"/>
              <a:t>applied</a:t>
            </a:r>
            <a:r>
              <a:rPr lang="en-US" dirty="0"/>
              <a:t> </a:t>
            </a:r>
            <a:r>
              <a:rPr lang="en-US" dirty="0" smtClean="0"/>
              <a:t>- (</a:t>
            </a:r>
            <a:r>
              <a:rPr lang="en-US" dirty="0" smtClean="0">
                <a:solidFill>
                  <a:srgbClr val="00B050"/>
                </a:solidFill>
              </a:rPr>
              <a:t>ρσ</a:t>
            </a:r>
            <a:r>
              <a:rPr lang="en-US" dirty="0" smtClean="0">
                <a:solidFill>
                  <a:srgbClr val="FF0000"/>
                </a:solidFill>
              </a:rPr>
              <a:t>e</a:t>
            </a:r>
            <a:r>
              <a:rPr lang="en-US" baseline="30000" dirty="0" smtClean="0"/>
              <a:t>2</a:t>
            </a:r>
            <a:r>
              <a:rPr lang="en-US" dirty="0" smtClean="0"/>
              <a:t>/4</a:t>
            </a:r>
            <a:r>
              <a:rPr lang="el-GR" dirty="0" smtClean="0">
                <a:latin typeface="Times New Roman"/>
                <a:cs typeface="Times New Roman"/>
              </a:rPr>
              <a:t>π</a:t>
            </a:r>
            <a:r>
              <a:rPr lang="el-GR" dirty="0" smtClean="0">
                <a:solidFill>
                  <a:srgbClr val="FF0000"/>
                </a:solidFill>
                <a:latin typeface="Times New Roman"/>
                <a:cs typeface="Times New Roman"/>
              </a:rPr>
              <a:t>ε</a:t>
            </a:r>
            <a:r>
              <a:rPr lang="en-US" baseline="-25000" dirty="0" smtClean="0">
                <a:solidFill>
                  <a:srgbClr val="FF0000"/>
                </a:solidFill>
                <a:latin typeface="Times New Roman"/>
                <a:cs typeface="Times New Roman"/>
              </a:rPr>
              <a:t>o</a:t>
            </a:r>
            <a:r>
              <a:rPr lang="el-GR" dirty="0" smtClean="0">
                <a:solidFill>
                  <a:srgbClr val="FF0000"/>
                </a:solidFill>
                <a:latin typeface="Times New Roman"/>
                <a:cs typeface="Times New Roman"/>
              </a:rPr>
              <a:t>α</a:t>
            </a:r>
            <a:r>
              <a:rPr lang="en-US" dirty="0" smtClean="0"/>
              <a:t>4</a:t>
            </a:r>
            <a:r>
              <a:rPr lang="en-US" dirty="0" smtClean="0">
                <a:solidFill>
                  <a:srgbClr val="00B050"/>
                </a:solidFill>
              </a:rPr>
              <a:t>λ</a:t>
            </a:r>
            <a:r>
              <a:rPr lang="en-US" baseline="-25000" dirty="0" smtClean="0">
                <a:solidFill>
                  <a:srgbClr val="00B050"/>
                </a:solidFill>
              </a:rPr>
              <a:t>source</a:t>
            </a:r>
            <a:r>
              <a:rPr lang="en-US" dirty="0" smtClean="0"/>
              <a:t>)(v</a:t>
            </a:r>
            <a:r>
              <a:rPr lang="en-US" baseline="30000" dirty="0" smtClean="0"/>
              <a:t>2</a:t>
            </a:r>
            <a:r>
              <a:rPr lang="en-US" dirty="0" smtClean="0"/>
              <a:t>/c</a:t>
            </a:r>
            <a:r>
              <a:rPr lang="en-US" baseline="30000" dirty="0" smtClean="0"/>
              <a:t>2</a:t>
            </a:r>
            <a:r>
              <a:rPr lang="en-US" dirty="0" smtClean="0"/>
              <a:t>)/√(1- v</a:t>
            </a:r>
            <a:r>
              <a:rPr lang="en-US" baseline="30000" dirty="0" smtClean="0"/>
              <a:t>2</a:t>
            </a:r>
            <a:r>
              <a:rPr lang="en-US" dirty="0" smtClean="0"/>
              <a:t>/c</a:t>
            </a:r>
            <a:r>
              <a:rPr lang="en-US" baseline="30000" dirty="0" smtClean="0"/>
              <a:t>2</a:t>
            </a:r>
            <a:r>
              <a:rPr lang="en-US" dirty="0" smtClean="0"/>
              <a:t>) = </a:t>
            </a:r>
            <a:r>
              <a:rPr lang="en-US" dirty="0" err="1"/>
              <a:t>m</a:t>
            </a:r>
            <a:r>
              <a:rPr lang="en-US" baseline="-25000" dirty="0" err="1"/>
              <a:t>o</a:t>
            </a:r>
            <a:r>
              <a:rPr lang="en-US" dirty="0" err="1"/>
              <a:t>d</a:t>
            </a:r>
            <a:r>
              <a:rPr lang="en-US" b="1" dirty="0" err="1"/>
              <a:t>v</a:t>
            </a:r>
            <a:r>
              <a:rPr lang="en-US" dirty="0"/>
              <a:t>/</a:t>
            </a:r>
            <a:r>
              <a:rPr lang="en-US" dirty="0" err="1"/>
              <a:t>dt</a:t>
            </a:r>
            <a:endParaRPr lang="en-US" dirty="0"/>
          </a:p>
          <a:p>
            <a:pPr lvl="1">
              <a:lnSpc>
                <a:spcPct val="90000"/>
              </a:lnSpc>
            </a:pPr>
            <a:endParaRPr lang="en-US" dirty="0"/>
          </a:p>
          <a:p>
            <a:pPr lvl="1">
              <a:lnSpc>
                <a:spcPct val="90000"/>
              </a:lnSpc>
              <a:buFontTx/>
              <a:buNone/>
            </a:pPr>
            <a:r>
              <a:rPr lang="en-US" dirty="0"/>
              <a:t>              </a:t>
            </a:r>
          </a:p>
        </p:txBody>
      </p:sp>
      <p:pic>
        <p:nvPicPr>
          <p:cNvPr id="595972" name="Picture 4" descr="syrup1"/>
          <p:cNvPicPr>
            <a:picLocks noChangeAspect="1" noChangeArrowheads="1"/>
          </p:cNvPicPr>
          <p:nvPr/>
        </p:nvPicPr>
        <p:blipFill>
          <a:blip r:embed="rId3" cstate="print"/>
          <a:srcRect/>
          <a:stretch>
            <a:fillRect/>
          </a:stretch>
        </p:blipFill>
        <p:spPr bwMode="auto">
          <a:xfrm>
            <a:off x="6172200" y="3124200"/>
            <a:ext cx="2330450" cy="1749425"/>
          </a:xfrm>
          <a:prstGeom prst="rect">
            <a:avLst/>
          </a:prstGeom>
          <a:noFill/>
        </p:spPr>
      </p:pic>
      <p:pic>
        <p:nvPicPr>
          <p:cNvPr id="595973" name="Picture 5" descr="005Dali-PersistenceOfMemory"/>
          <p:cNvPicPr>
            <a:picLocks noChangeAspect="1" noChangeArrowheads="1"/>
          </p:cNvPicPr>
          <p:nvPr/>
        </p:nvPicPr>
        <p:blipFill>
          <a:blip r:embed="rId4" cstate="print"/>
          <a:srcRect/>
          <a:stretch>
            <a:fillRect/>
          </a:stretch>
        </p:blipFill>
        <p:spPr bwMode="auto">
          <a:xfrm>
            <a:off x="6172200" y="1295400"/>
            <a:ext cx="2339975" cy="1755775"/>
          </a:xfrm>
          <a:prstGeom prst="rect">
            <a:avLst/>
          </a:prstGeom>
          <a:noFill/>
        </p:spPr>
      </p:pic>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8" name="Rectangle 2"/>
          <p:cNvSpPr>
            <a:spLocks noGrp="1" noChangeArrowheads="1"/>
          </p:cNvSpPr>
          <p:nvPr>
            <p:ph type="title"/>
          </p:nvPr>
        </p:nvSpPr>
        <p:spPr>
          <a:xfrm>
            <a:off x="0" y="152400"/>
            <a:ext cx="9144000" cy="1143000"/>
          </a:xfrm>
        </p:spPr>
        <p:txBody>
          <a:bodyPr>
            <a:normAutofit fontScale="90000"/>
          </a:bodyPr>
          <a:lstStyle/>
          <a:p>
            <a:r>
              <a:rPr lang="en-US" sz="2400"/>
              <a:t>The Optical-Mechanical Theory can be Tested and Falsified by Comparing the Impulse Needed to Accelerate an Electron to a given Velocity at Different Temperatures</a:t>
            </a:r>
            <a:r>
              <a:rPr lang="en-US" sz="2800"/>
              <a:t> </a:t>
            </a:r>
          </a:p>
        </p:txBody>
      </p:sp>
      <p:sp>
        <p:nvSpPr>
          <p:cNvPr id="598019" name="Rectangle 3"/>
          <p:cNvSpPr>
            <a:spLocks noGrp="1" noChangeArrowheads="1"/>
          </p:cNvSpPr>
          <p:nvPr>
            <p:ph type="body" sz="half" idx="1"/>
          </p:nvPr>
        </p:nvSpPr>
        <p:spPr/>
        <p:txBody>
          <a:bodyPr/>
          <a:lstStyle/>
          <a:p>
            <a:pPr>
              <a:buFontTx/>
              <a:buNone/>
            </a:pPr>
            <a:r>
              <a:rPr lang="en-US" sz="2800"/>
              <a:t> </a:t>
            </a:r>
          </a:p>
        </p:txBody>
      </p:sp>
      <p:graphicFrame>
        <p:nvGraphicFramePr>
          <p:cNvPr id="598020" name="Object 4"/>
          <p:cNvGraphicFramePr>
            <a:graphicFrameLocks noChangeAspect="1"/>
          </p:cNvGraphicFramePr>
          <p:nvPr>
            <p:ph sz="quarter" idx="2"/>
          </p:nvPr>
        </p:nvGraphicFramePr>
        <p:xfrm>
          <a:off x="1285875" y="1590675"/>
          <a:ext cx="6791325" cy="5037138"/>
        </p:xfrm>
        <a:graphic>
          <a:graphicData uri="http://schemas.openxmlformats.org/presentationml/2006/ole">
            <p:oleObj spid="_x0000_s71682" name="Chart" r:id="rId4" imgW="7170420" imgH="5318638" progId="Excel.Sheet.8">
              <p:embed/>
            </p:oleObj>
          </a:graphicData>
        </a:graphic>
      </p:graphicFrame>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Grp="1" noChangeArrowheads="1"/>
          </p:cNvSpPr>
          <p:nvPr>
            <p:ph type="title"/>
          </p:nvPr>
        </p:nvSpPr>
        <p:spPr/>
        <p:txBody>
          <a:bodyPr/>
          <a:lstStyle/>
          <a:p>
            <a:r>
              <a:rPr lang="en-US" sz="4000"/>
              <a:t>We have so much to learn from cells!</a:t>
            </a:r>
          </a:p>
        </p:txBody>
      </p:sp>
      <p:sp>
        <p:nvSpPr>
          <p:cNvPr id="707587" name="Rectangle 3"/>
          <p:cNvSpPr>
            <a:spLocks noGrp="1" noChangeArrowheads="1"/>
          </p:cNvSpPr>
          <p:nvPr>
            <p:ph idx="1"/>
          </p:nvPr>
        </p:nvSpPr>
        <p:spPr>
          <a:xfrm>
            <a:off x="304800" y="2590800"/>
            <a:ext cx="4267200" cy="3992563"/>
          </a:xfrm>
        </p:spPr>
        <p:txBody>
          <a:bodyPr/>
          <a:lstStyle/>
          <a:p>
            <a:pPr>
              <a:buFontTx/>
              <a:buNone/>
            </a:pPr>
            <a:r>
              <a:rPr lang="en-US" dirty="0" smtClean="0"/>
              <a:t> </a:t>
            </a:r>
            <a:endParaRPr lang="en-US" dirty="0"/>
          </a:p>
        </p:txBody>
      </p:sp>
      <p:pic>
        <p:nvPicPr>
          <p:cNvPr id="707589" name="Picture 5" descr="Medicare%2520Medicaid%2520Demos"/>
          <p:cNvPicPr>
            <a:picLocks noChangeAspect="1" noChangeArrowheads="1"/>
          </p:cNvPicPr>
          <p:nvPr/>
        </p:nvPicPr>
        <p:blipFill>
          <a:blip r:embed="rId3" cstate="print"/>
          <a:srcRect/>
          <a:stretch>
            <a:fillRect/>
          </a:stretch>
        </p:blipFill>
        <p:spPr bwMode="auto">
          <a:xfrm>
            <a:off x="2514600" y="1828800"/>
            <a:ext cx="4405312" cy="4392612"/>
          </a:xfrm>
          <a:prstGeom prst="rect">
            <a:avLst/>
          </a:prstGeom>
          <a:noFill/>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Einstein (1940) “On Freedom”</a:t>
            </a:r>
            <a:endParaRPr lang="en-US" dirty="0"/>
          </a:p>
        </p:txBody>
      </p:sp>
      <p:sp>
        <p:nvSpPr>
          <p:cNvPr id="3" name="Content Placeholder 2"/>
          <p:cNvSpPr>
            <a:spLocks noGrp="1"/>
          </p:cNvSpPr>
          <p:nvPr>
            <p:ph idx="1"/>
          </p:nvPr>
        </p:nvSpPr>
        <p:spPr>
          <a:xfrm>
            <a:off x="0" y="1524000"/>
            <a:ext cx="5105400" cy="5257800"/>
          </a:xfrm>
        </p:spPr>
        <p:txBody>
          <a:bodyPr>
            <a:normAutofit fontScale="85000" lnSpcReduction="10000"/>
          </a:bodyPr>
          <a:lstStyle/>
          <a:p>
            <a:pPr>
              <a:buNone/>
            </a:pPr>
            <a:r>
              <a:rPr lang="en-US" dirty="0" smtClean="0"/>
              <a:t>	“…science…requires…inward freedom. It is this freedom of the spirit which consists in the independence of thought from the restrictions of authoritarian and social prejudices…. This inward freedom is an infrequent gift of nature and a worthy objective for the individual. Yet the community can do much to further this achievement, too, at least by not interfering with its development.” </a:t>
            </a:r>
            <a:endParaRPr lang="en-US" dirty="0"/>
          </a:p>
        </p:txBody>
      </p:sp>
      <p:pic>
        <p:nvPicPr>
          <p:cNvPr id="1214466" name="Picture 2" descr="http://garystravel.files.wordpress.com/2010/11/einstein-memorial-washington-dc.jpg"/>
          <p:cNvPicPr>
            <a:picLocks noChangeAspect="1" noChangeArrowheads="1"/>
          </p:cNvPicPr>
          <p:nvPr/>
        </p:nvPicPr>
        <p:blipFill>
          <a:blip r:embed="rId2" cstate="print"/>
          <a:srcRect/>
          <a:stretch>
            <a:fillRect/>
          </a:stretch>
        </p:blipFill>
        <p:spPr bwMode="auto">
          <a:xfrm>
            <a:off x="5873204" y="1371600"/>
            <a:ext cx="2584996" cy="3987356"/>
          </a:xfrm>
          <a:prstGeom prst="rect">
            <a:avLst/>
          </a:prstGeom>
          <a:noFill/>
        </p:spPr>
      </p:pic>
      <p:sp>
        <p:nvSpPr>
          <p:cNvPr id="7" name="Rectangle 6"/>
          <p:cNvSpPr/>
          <p:nvPr/>
        </p:nvSpPr>
        <p:spPr>
          <a:xfrm>
            <a:off x="5486400" y="5410200"/>
            <a:ext cx="3657600" cy="1200329"/>
          </a:xfrm>
          <a:prstGeom prst="rect">
            <a:avLst/>
          </a:prstGeom>
        </p:spPr>
        <p:txBody>
          <a:bodyPr wrap="square">
            <a:spAutoFit/>
          </a:bodyPr>
          <a:lstStyle/>
          <a:p>
            <a:r>
              <a:rPr lang="en-US" dirty="0" smtClean="0"/>
              <a:t>“The right to search for truth implies </a:t>
            </a:r>
          </a:p>
          <a:p>
            <a:r>
              <a:rPr lang="en-US" dirty="0" smtClean="0"/>
              <a:t>also a duty; one must not conceal </a:t>
            </a:r>
          </a:p>
          <a:p>
            <a:r>
              <a:rPr lang="en-US" dirty="0" smtClean="0"/>
              <a:t>any part of what one has recognized </a:t>
            </a:r>
          </a:p>
          <a:p>
            <a:r>
              <a:rPr lang="en-US" dirty="0" smtClean="0"/>
              <a:t>to be true.”</a:t>
            </a:r>
            <a:endParaRPr lang="en-US" dirty="0"/>
          </a:p>
        </p:txBody>
      </p:sp>
      <p:sp>
        <p:nvSpPr>
          <p:cNvPr id="8" name="TextBox 7"/>
          <p:cNvSpPr txBox="1"/>
          <p:nvPr/>
        </p:nvSpPr>
        <p:spPr>
          <a:xfrm>
            <a:off x="6705600" y="6336268"/>
            <a:ext cx="1891608" cy="369332"/>
          </a:xfrm>
          <a:prstGeom prst="rect">
            <a:avLst/>
          </a:prstGeom>
          <a:noFill/>
        </p:spPr>
        <p:txBody>
          <a:bodyPr wrap="none" rtlCol="0">
            <a:spAutoFit/>
          </a:bodyPr>
          <a:lstStyle/>
          <a:p>
            <a:r>
              <a:rPr lang="en-US" dirty="0" smtClean="0">
                <a:hlinkClick r:id="rId3"/>
              </a:rPr>
              <a:t>Einstein Memorial</a:t>
            </a:r>
            <a:endParaRPr lang="en-US" dirty="0"/>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0" y="0"/>
            <a:ext cx="9144000" cy="1143000"/>
          </a:xfrm>
        </p:spPr>
        <p:txBody>
          <a:bodyPr/>
          <a:lstStyle/>
          <a:p>
            <a:r>
              <a:rPr lang="en-US" sz="3600"/>
              <a:t>Fashionable and Unfashionable Science</a:t>
            </a:r>
          </a:p>
        </p:txBody>
      </p:sp>
      <p:sp>
        <p:nvSpPr>
          <p:cNvPr id="25603" name="Rectangle 3"/>
          <p:cNvSpPr>
            <a:spLocks noGrp="1" noChangeArrowheads="1"/>
          </p:cNvSpPr>
          <p:nvPr>
            <p:ph idx="1"/>
          </p:nvPr>
        </p:nvSpPr>
        <p:spPr>
          <a:xfrm>
            <a:off x="0" y="1143000"/>
            <a:ext cx="4800600" cy="5715000"/>
          </a:xfrm>
        </p:spPr>
        <p:txBody>
          <a:bodyPr>
            <a:normAutofit/>
          </a:bodyPr>
          <a:lstStyle/>
          <a:p>
            <a:pPr>
              <a:lnSpc>
                <a:spcPct val="80000"/>
              </a:lnSpc>
              <a:buFontTx/>
              <a:buNone/>
            </a:pPr>
            <a:r>
              <a:rPr lang="en-US" sz="2400" dirty="0"/>
              <a:t>	According to Richard Feynman (1965), </a:t>
            </a:r>
            <a:r>
              <a:rPr lang="en-US" sz="2400" i="1" dirty="0"/>
              <a:t>“…possibly the chance is high that the truth lies in the fashionable direction. But, on the off-chance that it is in another direction—a direction obvious from an unfashionable view…—who will find it? Only someone who has sacrificed himself by teaching himself…from a peculiar and unusual point of view; one that he may have to invent for himself. I say sacrificed himself because he most likely will get nothing from it, because the truth may lie in another direction, perhaps even the fashionable one.”</a:t>
            </a:r>
          </a:p>
        </p:txBody>
      </p:sp>
      <p:pic>
        <p:nvPicPr>
          <p:cNvPr id="25605" name="Picture 5" descr="161"/>
          <p:cNvPicPr>
            <a:picLocks noChangeAspect="1" noChangeArrowheads="1"/>
          </p:cNvPicPr>
          <p:nvPr/>
        </p:nvPicPr>
        <p:blipFill>
          <a:blip r:embed="rId3" cstate="print"/>
          <a:srcRect/>
          <a:stretch>
            <a:fillRect/>
          </a:stretch>
        </p:blipFill>
        <p:spPr bwMode="auto">
          <a:xfrm>
            <a:off x="4800600" y="1219200"/>
            <a:ext cx="4278313" cy="5600700"/>
          </a:xfrm>
          <a:prstGeom prst="rect">
            <a:avLst/>
          </a:prstGeom>
          <a:noFill/>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81200" y="6044625"/>
            <a:ext cx="5788764" cy="584775"/>
          </a:xfrm>
          <a:prstGeom prst="rect">
            <a:avLst/>
          </a:prstGeom>
          <a:noFill/>
        </p:spPr>
        <p:txBody>
          <a:bodyPr wrap="none" rtlCol="0">
            <a:spAutoFit/>
          </a:bodyPr>
          <a:lstStyle/>
          <a:p>
            <a:r>
              <a:rPr lang="en-US" sz="3200" dirty="0" smtClean="0">
                <a:latin typeface="Algerian" pitchFamily="82" charset="0"/>
              </a:rPr>
              <a:t>Don Quixote de la Doppler</a:t>
            </a:r>
            <a:endParaRPr lang="en-US" sz="3200" dirty="0">
              <a:latin typeface="Algerian" pitchFamily="82" charset="0"/>
            </a:endParaRPr>
          </a:p>
        </p:txBody>
      </p:sp>
      <p:pic>
        <p:nvPicPr>
          <p:cNvPr id="5" name="Picture 4" descr="doppler quixote.png"/>
          <p:cNvPicPr>
            <a:picLocks noChangeAspect="1"/>
          </p:cNvPicPr>
          <p:nvPr/>
        </p:nvPicPr>
        <p:blipFill>
          <a:blip r:embed="rId2" cstate="print"/>
          <a:srcRect r="50000"/>
          <a:stretch>
            <a:fillRect/>
          </a:stretch>
        </p:blipFill>
        <p:spPr>
          <a:xfrm>
            <a:off x="2514025" y="609600"/>
            <a:ext cx="4115375" cy="5191850"/>
          </a:xfrm>
          <a:prstGeom prst="rect">
            <a:avLst/>
          </a:prstGeom>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 name="Picture 3" descr="doppler_effect_tshirt-p235727405320292735qizb_380.jpg"/>
          <p:cNvPicPr>
            <a:picLocks noChangeAspect="1"/>
          </p:cNvPicPr>
          <p:nvPr/>
        </p:nvPicPr>
        <p:blipFill>
          <a:blip r:embed="rId2" cstate="print"/>
          <a:stretch>
            <a:fillRect/>
          </a:stretch>
        </p:blipFill>
        <p:spPr>
          <a:xfrm>
            <a:off x="1143000" y="76200"/>
            <a:ext cx="6781800" cy="67818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The Great Mystery Story</a:t>
            </a:r>
            <a:endParaRPr lang="en-US" dirty="0"/>
          </a:p>
        </p:txBody>
      </p:sp>
      <p:sp>
        <p:nvSpPr>
          <p:cNvPr id="3" name="Content Placeholder 2"/>
          <p:cNvSpPr>
            <a:spLocks noGrp="1"/>
          </p:cNvSpPr>
          <p:nvPr>
            <p:ph idx="1"/>
          </p:nvPr>
        </p:nvSpPr>
        <p:spPr>
          <a:xfrm>
            <a:off x="0" y="4419600"/>
            <a:ext cx="9144000" cy="2895600"/>
          </a:xfrm>
        </p:spPr>
        <p:txBody>
          <a:bodyPr>
            <a:normAutofit/>
          </a:bodyPr>
          <a:lstStyle/>
          <a:p>
            <a:pPr>
              <a:buNone/>
            </a:pPr>
            <a:r>
              <a:rPr lang="en-US" dirty="0" smtClean="0"/>
              <a:t>	</a:t>
            </a:r>
            <a:r>
              <a:rPr lang="en-US" sz="2800" dirty="0" smtClean="0"/>
              <a:t>“To change the position of such a body it is necessary to exert some influence upon it, to push it or lift it….Our </a:t>
            </a:r>
            <a:r>
              <a:rPr lang="en-US" sz="2800" b="1" dirty="0" smtClean="0"/>
              <a:t>intuitive idea </a:t>
            </a:r>
            <a:r>
              <a:rPr lang="en-US" sz="2800" dirty="0" smtClean="0"/>
              <a:t>is that motion is connected with the acts of pushing, lifting or pulling.”</a:t>
            </a:r>
          </a:p>
          <a:p>
            <a:pPr algn="r">
              <a:buNone/>
            </a:pPr>
            <a:r>
              <a:rPr lang="en-US" sz="2400" dirty="0" smtClean="0"/>
              <a:t>-Albert Einstein and Leopold </a:t>
            </a:r>
            <a:r>
              <a:rPr lang="en-US" sz="2400" dirty="0" err="1" smtClean="0"/>
              <a:t>Infeld</a:t>
            </a:r>
            <a:r>
              <a:rPr lang="en-US" sz="2400" dirty="0" smtClean="0"/>
              <a:t> </a:t>
            </a:r>
            <a:r>
              <a:rPr lang="en-US" sz="2400" i="1" dirty="0" smtClean="0"/>
              <a:t>The Evolution of Physics </a:t>
            </a:r>
            <a:r>
              <a:rPr lang="en-US" sz="2400" dirty="0" smtClean="0"/>
              <a:t>(1938) </a:t>
            </a:r>
            <a:endParaRPr lang="en-US" sz="2400" dirty="0"/>
          </a:p>
        </p:txBody>
      </p:sp>
      <p:pic>
        <p:nvPicPr>
          <p:cNvPr id="403458" name="Picture 2" descr="http://intensefitnessblog.files.wordpress.com/2011/01/arnold.jpg"/>
          <p:cNvPicPr>
            <a:picLocks noChangeAspect="1" noChangeArrowheads="1"/>
          </p:cNvPicPr>
          <p:nvPr/>
        </p:nvPicPr>
        <p:blipFill>
          <a:blip r:embed="rId2" cstate="print"/>
          <a:srcRect/>
          <a:stretch>
            <a:fillRect/>
          </a:stretch>
        </p:blipFill>
        <p:spPr bwMode="auto">
          <a:xfrm>
            <a:off x="2057400" y="973397"/>
            <a:ext cx="4953000" cy="3598603"/>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normAutofit fontScale="90000"/>
          </a:bodyPr>
          <a:lstStyle/>
          <a:p>
            <a:r>
              <a:rPr lang="en-US" dirty="0" smtClean="0"/>
              <a:t>Seminar: September 2, 2011 (no matter what speed you traveled to get here)</a:t>
            </a:r>
            <a:endParaRPr lang="en-US" dirty="0"/>
          </a:p>
        </p:txBody>
      </p:sp>
      <p:sp>
        <p:nvSpPr>
          <p:cNvPr id="3" name="Content Placeholder 2"/>
          <p:cNvSpPr>
            <a:spLocks noGrp="1"/>
          </p:cNvSpPr>
          <p:nvPr>
            <p:ph idx="1"/>
          </p:nvPr>
        </p:nvSpPr>
        <p:spPr>
          <a:xfrm>
            <a:off x="0" y="1600200"/>
            <a:ext cx="6400800" cy="5257800"/>
          </a:xfrm>
        </p:spPr>
        <p:txBody>
          <a:bodyPr>
            <a:normAutofit fontScale="77500" lnSpcReduction="20000"/>
          </a:bodyPr>
          <a:lstStyle/>
          <a:p>
            <a:r>
              <a:rPr lang="en-US" dirty="0" smtClean="0"/>
              <a:t>Einstein and “Why no ‘New Einstein’?”</a:t>
            </a:r>
          </a:p>
          <a:p>
            <a:r>
              <a:rPr lang="en-US" dirty="0" smtClean="0"/>
              <a:t>Einstein and the Evolution of Physics</a:t>
            </a:r>
          </a:p>
          <a:p>
            <a:r>
              <a:rPr lang="en-US" dirty="0" smtClean="0"/>
              <a:t>Einstein’s oversight: Friction is not a fiction</a:t>
            </a:r>
          </a:p>
          <a:p>
            <a:r>
              <a:rPr lang="en-US" dirty="0" smtClean="0"/>
              <a:t>The need for roots: The perspective of a botanist: Low Reynolds numbers</a:t>
            </a:r>
          </a:p>
          <a:p>
            <a:pPr lvl="1"/>
            <a:r>
              <a:rPr lang="en-US" dirty="0" smtClean="0"/>
              <a:t>Black body radiation (not only in cavities)</a:t>
            </a:r>
          </a:p>
          <a:p>
            <a:pPr lvl="1"/>
            <a:r>
              <a:rPr lang="en-US" dirty="0" smtClean="0"/>
              <a:t>Photon cross section (not mathematical point)</a:t>
            </a:r>
          </a:p>
          <a:p>
            <a:pPr lvl="1"/>
            <a:r>
              <a:rPr lang="en-US" dirty="0" smtClean="0"/>
              <a:t>Doppler effect (mechanism to break symmetry)</a:t>
            </a:r>
          </a:p>
          <a:p>
            <a:r>
              <a:rPr lang="en-US" dirty="0" smtClean="0"/>
              <a:t>Alternative to the Special Theory of Relativity</a:t>
            </a:r>
          </a:p>
          <a:p>
            <a:r>
              <a:rPr lang="en-US" dirty="0" smtClean="0"/>
              <a:t>Other lessons about science and life</a:t>
            </a:r>
          </a:p>
          <a:p>
            <a:pPr lvl="1"/>
            <a:r>
              <a:rPr lang="en-US" dirty="0" smtClean="0"/>
              <a:t>Common sense </a:t>
            </a:r>
          </a:p>
          <a:p>
            <a:pPr lvl="1"/>
            <a:r>
              <a:rPr lang="en-US" dirty="0" smtClean="0"/>
              <a:t>Questioning authority</a:t>
            </a:r>
          </a:p>
          <a:p>
            <a:pPr lvl="1"/>
            <a:r>
              <a:rPr lang="en-US" dirty="0" smtClean="0"/>
              <a:t>Relativity and relativism</a:t>
            </a:r>
          </a:p>
          <a:p>
            <a:endParaRPr lang="en-US" dirty="0" smtClean="0"/>
          </a:p>
          <a:p>
            <a:endParaRPr lang="en-US" dirty="0"/>
          </a:p>
        </p:txBody>
      </p:sp>
      <p:pic>
        <p:nvPicPr>
          <p:cNvPr id="645122" name="Picture 2" descr="http://photo.goodreads.com/books/1172122979l/141420.jpg"/>
          <p:cNvPicPr>
            <a:picLocks noChangeAspect="1" noChangeArrowheads="1"/>
          </p:cNvPicPr>
          <p:nvPr/>
        </p:nvPicPr>
        <p:blipFill>
          <a:blip r:embed="rId2" cstate="print"/>
          <a:srcRect/>
          <a:stretch>
            <a:fillRect/>
          </a:stretch>
        </p:blipFill>
        <p:spPr bwMode="auto">
          <a:xfrm>
            <a:off x="6324600" y="1828800"/>
            <a:ext cx="2666390" cy="4114800"/>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The Great Mystery Story</a:t>
            </a:r>
            <a:endParaRPr lang="en-US" dirty="0"/>
          </a:p>
        </p:txBody>
      </p:sp>
      <p:sp>
        <p:nvSpPr>
          <p:cNvPr id="3" name="Content Placeholder 2"/>
          <p:cNvSpPr>
            <a:spLocks noGrp="1"/>
          </p:cNvSpPr>
          <p:nvPr>
            <p:ph idx="1"/>
          </p:nvPr>
        </p:nvSpPr>
        <p:spPr>
          <a:xfrm>
            <a:off x="0" y="3124200"/>
            <a:ext cx="9144000" cy="3733800"/>
          </a:xfrm>
        </p:spPr>
        <p:txBody>
          <a:bodyPr>
            <a:normAutofit/>
          </a:bodyPr>
          <a:lstStyle/>
          <a:p>
            <a:pPr>
              <a:buNone/>
            </a:pPr>
            <a:r>
              <a:rPr lang="en-US" dirty="0" smtClean="0"/>
              <a:t>	</a:t>
            </a:r>
            <a:r>
              <a:rPr lang="en-US" sz="2800" dirty="0" smtClean="0"/>
              <a:t>“Repeated experience would make us risk the further statement that we must push harder if we wish to move the body faster. It seems natural to conclude that the stronger the action exerted on a body, the greater will be its speed. A four-horse carriage goes faster than a carriage drawn by only two horses. Intuition thus tells us that speed is essentially connected with action.”</a:t>
            </a:r>
          </a:p>
          <a:p>
            <a:pPr algn="r">
              <a:buNone/>
            </a:pPr>
            <a:r>
              <a:rPr lang="en-US" sz="2400" dirty="0" smtClean="0"/>
              <a:t>-Albert Einstein and Leopold </a:t>
            </a:r>
            <a:r>
              <a:rPr lang="en-US" sz="2400" dirty="0" err="1" smtClean="0"/>
              <a:t>Infeld</a:t>
            </a:r>
            <a:r>
              <a:rPr lang="en-US" sz="2400" dirty="0" smtClean="0"/>
              <a:t>  </a:t>
            </a:r>
            <a:r>
              <a:rPr lang="en-US" sz="2400" i="1" dirty="0" smtClean="0"/>
              <a:t>The Evolution of Physics </a:t>
            </a:r>
            <a:r>
              <a:rPr lang="en-US" sz="2400" dirty="0" smtClean="0"/>
              <a:t>(1938) </a:t>
            </a:r>
            <a:endParaRPr lang="en-US" sz="2400" dirty="0"/>
          </a:p>
        </p:txBody>
      </p:sp>
      <p:pic>
        <p:nvPicPr>
          <p:cNvPr id="405508" name="Picture 4" descr="http://www.johnwaynebirthplace.org/centennial/images/Stagecoach.jpg"/>
          <p:cNvPicPr>
            <a:picLocks noChangeAspect="1" noChangeArrowheads="1"/>
          </p:cNvPicPr>
          <p:nvPr/>
        </p:nvPicPr>
        <p:blipFill>
          <a:blip r:embed="rId2" cstate="print"/>
          <a:srcRect/>
          <a:stretch>
            <a:fillRect/>
          </a:stretch>
        </p:blipFill>
        <p:spPr bwMode="auto">
          <a:xfrm>
            <a:off x="1981200" y="881702"/>
            <a:ext cx="5105400" cy="2394898"/>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1000"/>
            <a:lum/>
          </a:blip>
          <a:srcRect/>
          <a:stretch>
            <a:fillRect t="-42000" b="-42000"/>
          </a:stretch>
        </a:blipFill>
        <a:effectLst/>
      </p:bgPr>
    </p:bg>
    <p:spTree>
      <p:nvGrpSpPr>
        <p:cNvPr id="1" name=""/>
        <p:cNvGrpSpPr/>
        <p:nvPr/>
      </p:nvGrpSpPr>
      <p:grpSpPr>
        <a:xfrm>
          <a:off x="0" y="0"/>
          <a:ext cx="0" cy="0"/>
          <a:chOff x="0" y="0"/>
          <a:chExt cx="0" cy="0"/>
        </a:xfrm>
      </p:grpSpPr>
      <p:cxnSp>
        <p:nvCxnSpPr>
          <p:cNvPr id="3" name="Straight Arrow Connector 2"/>
          <p:cNvCxnSpPr/>
          <p:nvPr/>
        </p:nvCxnSpPr>
        <p:spPr>
          <a:xfrm>
            <a:off x="2362200" y="5486400"/>
            <a:ext cx="4495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flipH="1" flipV="1">
            <a:off x="457200" y="3580606"/>
            <a:ext cx="3810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362200" y="1828800"/>
            <a:ext cx="3733800" cy="3657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00400" y="5715000"/>
            <a:ext cx="3043718" cy="461665"/>
          </a:xfrm>
          <a:prstGeom prst="rect">
            <a:avLst/>
          </a:prstGeom>
          <a:noFill/>
        </p:spPr>
        <p:txBody>
          <a:bodyPr wrap="none" rtlCol="0">
            <a:spAutoFit/>
          </a:bodyPr>
          <a:lstStyle/>
          <a:p>
            <a:r>
              <a:rPr lang="en-US" sz="2400" dirty="0" smtClean="0"/>
              <a:t>Impulse = Force x Time</a:t>
            </a:r>
            <a:endParaRPr lang="en-US" sz="2400" dirty="0"/>
          </a:p>
        </p:txBody>
      </p:sp>
      <p:sp>
        <p:nvSpPr>
          <p:cNvPr id="10" name="TextBox 9"/>
          <p:cNvSpPr txBox="1"/>
          <p:nvPr/>
        </p:nvSpPr>
        <p:spPr>
          <a:xfrm rot="16200000">
            <a:off x="1397022" y="3174979"/>
            <a:ext cx="1172822" cy="461665"/>
          </a:xfrm>
          <a:prstGeom prst="rect">
            <a:avLst/>
          </a:prstGeom>
          <a:noFill/>
        </p:spPr>
        <p:txBody>
          <a:bodyPr wrap="none" rtlCol="0">
            <a:spAutoFit/>
          </a:bodyPr>
          <a:lstStyle/>
          <a:p>
            <a:r>
              <a:rPr lang="en-US" sz="2400" dirty="0" smtClean="0"/>
              <a:t>Velocity</a:t>
            </a:r>
            <a:endParaRPr lang="en-US" sz="2400" dirty="0"/>
          </a:p>
        </p:txBody>
      </p:sp>
      <p:sp>
        <p:nvSpPr>
          <p:cNvPr id="7" name="TextBox 6"/>
          <p:cNvSpPr txBox="1"/>
          <p:nvPr/>
        </p:nvSpPr>
        <p:spPr>
          <a:xfrm>
            <a:off x="2286000" y="457200"/>
            <a:ext cx="5122108" cy="646331"/>
          </a:xfrm>
          <a:prstGeom prst="rect">
            <a:avLst/>
          </a:prstGeom>
          <a:noFill/>
        </p:spPr>
        <p:txBody>
          <a:bodyPr wrap="none" rtlCol="0">
            <a:spAutoFit/>
          </a:bodyPr>
          <a:lstStyle/>
          <a:p>
            <a:r>
              <a:rPr lang="en-US" sz="3600" dirty="0" smtClean="0"/>
              <a:t>Aristotle’s Intuitive Picture</a:t>
            </a:r>
            <a:endParaRPr lang="en-US" sz="3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The Great Mystery Story</a:t>
            </a:r>
            <a:endParaRPr lang="en-US" dirty="0"/>
          </a:p>
        </p:txBody>
      </p:sp>
      <p:sp>
        <p:nvSpPr>
          <p:cNvPr id="3" name="Content Placeholder 2"/>
          <p:cNvSpPr>
            <a:spLocks noGrp="1"/>
          </p:cNvSpPr>
          <p:nvPr>
            <p:ph idx="1"/>
          </p:nvPr>
        </p:nvSpPr>
        <p:spPr>
          <a:xfrm>
            <a:off x="0" y="914400"/>
            <a:ext cx="4495800" cy="5943600"/>
          </a:xfrm>
        </p:spPr>
        <p:txBody>
          <a:bodyPr>
            <a:normAutofit fontScale="92500" lnSpcReduction="10000"/>
          </a:bodyPr>
          <a:lstStyle/>
          <a:p>
            <a:pPr>
              <a:buNone/>
            </a:pPr>
            <a:r>
              <a:rPr lang="en-US" dirty="0" smtClean="0"/>
              <a:t>	</a:t>
            </a:r>
            <a:r>
              <a:rPr lang="en-US" sz="2800" dirty="0" smtClean="0"/>
              <a:t>“The method of reasoning dictated by intuition was wrong and led to false ideas of motion which were held for centuries. </a:t>
            </a:r>
            <a:r>
              <a:rPr lang="en-US" sz="2800" b="1" i="1" dirty="0" smtClean="0"/>
              <a:t>Aristotle’s great authority </a:t>
            </a:r>
            <a:r>
              <a:rPr lang="en-US" sz="2800" dirty="0" smtClean="0"/>
              <a:t>throughout Europe was perhaps the chief reason for the long belief in this intuitive idea. We read in the </a:t>
            </a:r>
            <a:r>
              <a:rPr lang="en-US" sz="2800" i="1" dirty="0" smtClean="0"/>
              <a:t>Mechanics</a:t>
            </a:r>
            <a:r>
              <a:rPr lang="en-US" sz="2800" dirty="0" smtClean="0"/>
              <a:t>….</a:t>
            </a:r>
            <a:r>
              <a:rPr lang="en-US" sz="2800" i="1" dirty="0" smtClean="0"/>
              <a:t>The moving body comes to a standstill when the force which pushes it along can no longer so act to push it.”</a:t>
            </a:r>
          </a:p>
          <a:p>
            <a:pPr algn="r">
              <a:buNone/>
            </a:pPr>
            <a:r>
              <a:rPr lang="en-US" sz="2400" dirty="0" smtClean="0"/>
              <a:t>-Albert Einstein and Leopold </a:t>
            </a:r>
            <a:r>
              <a:rPr lang="en-US" sz="2400" dirty="0" err="1" smtClean="0"/>
              <a:t>Infeld</a:t>
            </a:r>
            <a:r>
              <a:rPr lang="en-US" sz="2400" dirty="0" smtClean="0"/>
              <a:t>  </a:t>
            </a:r>
            <a:r>
              <a:rPr lang="en-US" sz="2400" i="1" dirty="0" smtClean="0"/>
              <a:t>The Evolution of Physics </a:t>
            </a:r>
            <a:r>
              <a:rPr lang="en-US" sz="2400" dirty="0" smtClean="0"/>
              <a:t>(1938) </a:t>
            </a:r>
            <a:endParaRPr lang="en-US" sz="2400" dirty="0"/>
          </a:p>
        </p:txBody>
      </p:sp>
      <p:pic>
        <p:nvPicPr>
          <p:cNvPr id="518146" name="Picture 2" descr="http://www-gap.dcs.st-and.ac.uk/~history/BigPictures/Aristotle_4.jpeg"/>
          <p:cNvPicPr>
            <a:picLocks noChangeAspect="1" noChangeArrowheads="1"/>
          </p:cNvPicPr>
          <p:nvPr/>
        </p:nvPicPr>
        <p:blipFill>
          <a:blip r:embed="rId2" cstate="print"/>
          <a:srcRect/>
          <a:stretch>
            <a:fillRect/>
          </a:stretch>
        </p:blipFill>
        <p:spPr bwMode="auto">
          <a:xfrm>
            <a:off x="4876800" y="1201387"/>
            <a:ext cx="3886200" cy="5047013"/>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1000"/>
            <a:lum/>
          </a:blip>
          <a:srcRect/>
          <a:stretch>
            <a:fillRect t="-42000" b="-42000"/>
          </a:stretch>
        </a:blipFill>
        <a:effectLst/>
      </p:bgPr>
    </p:bg>
    <p:spTree>
      <p:nvGrpSpPr>
        <p:cNvPr id="1" name=""/>
        <p:cNvGrpSpPr/>
        <p:nvPr/>
      </p:nvGrpSpPr>
      <p:grpSpPr>
        <a:xfrm>
          <a:off x="0" y="0"/>
          <a:ext cx="0" cy="0"/>
          <a:chOff x="0" y="0"/>
          <a:chExt cx="0" cy="0"/>
        </a:xfrm>
      </p:grpSpPr>
      <p:cxnSp>
        <p:nvCxnSpPr>
          <p:cNvPr id="3" name="Straight Arrow Connector 2"/>
          <p:cNvCxnSpPr/>
          <p:nvPr/>
        </p:nvCxnSpPr>
        <p:spPr>
          <a:xfrm>
            <a:off x="2362200" y="5486400"/>
            <a:ext cx="4495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flipH="1" flipV="1">
            <a:off x="457200" y="3580606"/>
            <a:ext cx="3810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267200" y="5715000"/>
            <a:ext cx="805029" cy="461665"/>
          </a:xfrm>
          <a:prstGeom prst="rect">
            <a:avLst/>
          </a:prstGeom>
          <a:noFill/>
        </p:spPr>
        <p:txBody>
          <a:bodyPr wrap="none" rtlCol="0">
            <a:spAutoFit/>
          </a:bodyPr>
          <a:lstStyle/>
          <a:p>
            <a:r>
              <a:rPr lang="en-US" sz="2400" dirty="0" smtClean="0"/>
              <a:t>Time</a:t>
            </a:r>
            <a:endParaRPr lang="en-US" sz="2400" dirty="0"/>
          </a:p>
        </p:txBody>
      </p:sp>
      <p:sp>
        <p:nvSpPr>
          <p:cNvPr id="10" name="TextBox 9"/>
          <p:cNvSpPr txBox="1"/>
          <p:nvPr/>
        </p:nvSpPr>
        <p:spPr>
          <a:xfrm rot="16200000">
            <a:off x="1397022" y="3174979"/>
            <a:ext cx="1172822" cy="461665"/>
          </a:xfrm>
          <a:prstGeom prst="rect">
            <a:avLst/>
          </a:prstGeom>
          <a:noFill/>
        </p:spPr>
        <p:txBody>
          <a:bodyPr wrap="none" rtlCol="0">
            <a:spAutoFit/>
          </a:bodyPr>
          <a:lstStyle/>
          <a:p>
            <a:r>
              <a:rPr lang="en-US" sz="2400" dirty="0" smtClean="0"/>
              <a:t>Velocity</a:t>
            </a:r>
            <a:endParaRPr lang="en-US" sz="2400" dirty="0"/>
          </a:p>
        </p:txBody>
      </p:sp>
      <p:cxnSp>
        <p:nvCxnSpPr>
          <p:cNvPr id="8" name="Elbow Connector 7"/>
          <p:cNvCxnSpPr/>
          <p:nvPr/>
        </p:nvCxnSpPr>
        <p:spPr>
          <a:xfrm>
            <a:off x="2362200" y="4191000"/>
            <a:ext cx="4495800" cy="1295400"/>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Down Arrow 10"/>
          <p:cNvSpPr/>
          <p:nvPr/>
        </p:nvSpPr>
        <p:spPr>
          <a:xfrm>
            <a:off x="4343400" y="3581400"/>
            <a:ext cx="457200" cy="4450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612258" y="3043535"/>
            <a:ext cx="1950342" cy="461665"/>
          </a:xfrm>
          <a:prstGeom prst="rect">
            <a:avLst/>
          </a:prstGeom>
          <a:noFill/>
        </p:spPr>
        <p:txBody>
          <a:bodyPr wrap="none" rtlCol="0">
            <a:spAutoFit/>
          </a:bodyPr>
          <a:lstStyle/>
          <a:p>
            <a:r>
              <a:rPr lang="en-US" sz="2400" dirty="0" smtClean="0"/>
              <a:t>Remove Force</a:t>
            </a:r>
            <a:endParaRPr lang="en-US" sz="2400" dirty="0"/>
          </a:p>
        </p:txBody>
      </p:sp>
      <p:sp>
        <p:nvSpPr>
          <p:cNvPr id="19" name="Rectangle 18"/>
          <p:cNvSpPr/>
          <p:nvPr/>
        </p:nvSpPr>
        <p:spPr>
          <a:xfrm>
            <a:off x="2286000" y="457200"/>
            <a:ext cx="5122108" cy="646331"/>
          </a:xfrm>
          <a:prstGeom prst="rect">
            <a:avLst/>
          </a:prstGeom>
        </p:spPr>
        <p:txBody>
          <a:bodyPr wrap="none">
            <a:spAutoFit/>
          </a:bodyPr>
          <a:lstStyle/>
          <a:p>
            <a:r>
              <a:rPr lang="en-US" sz="3600" dirty="0" smtClean="0"/>
              <a:t>Aristotle’s Intuitive Picture</a:t>
            </a:r>
            <a:endParaRPr lang="en-US" sz="3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bhavanajagat.files.wordpress.com/2011/03/aristotle-school-at-athens.jpg"/>
          <p:cNvPicPr>
            <a:picLocks noChangeAspect="1" noChangeArrowheads="1"/>
          </p:cNvPicPr>
          <p:nvPr/>
        </p:nvPicPr>
        <p:blipFill>
          <a:blip r:embed="rId2" cstate="print"/>
          <a:srcRect/>
          <a:stretch>
            <a:fillRect/>
          </a:stretch>
        </p:blipFill>
        <p:spPr bwMode="auto">
          <a:xfrm>
            <a:off x="-28862" y="0"/>
            <a:ext cx="9249062" cy="68580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bhavanajagat.files.wordpress.com/2011/03/aristotle-school-at-athens.jpg"/>
          <p:cNvPicPr>
            <a:picLocks noChangeAspect="1" noChangeArrowheads="1"/>
          </p:cNvPicPr>
          <p:nvPr/>
        </p:nvPicPr>
        <p:blipFill>
          <a:blip r:embed="rId2" cstate="print"/>
          <a:srcRect/>
          <a:stretch>
            <a:fillRect/>
          </a:stretch>
        </p:blipFill>
        <p:spPr bwMode="auto">
          <a:xfrm>
            <a:off x="-28862" y="0"/>
            <a:ext cx="9249062" cy="6858000"/>
          </a:xfrm>
          <a:prstGeom prst="rect">
            <a:avLst/>
          </a:prstGeom>
          <a:noFill/>
        </p:spPr>
      </p:pic>
      <p:sp>
        <p:nvSpPr>
          <p:cNvPr id="3" name="TextBox 2"/>
          <p:cNvSpPr txBox="1"/>
          <p:nvPr/>
        </p:nvSpPr>
        <p:spPr>
          <a:xfrm>
            <a:off x="2438400" y="3048000"/>
            <a:ext cx="4669805" cy="584775"/>
          </a:xfrm>
          <a:prstGeom prst="rect">
            <a:avLst/>
          </a:prstGeom>
          <a:noFill/>
        </p:spPr>
        <p:txBody>
          <a:bodyPr wrap="none" rtlCol="0">
            <a:spAutoFit/>
          </a:bodyPr>
          <a:lstStyle/>
          <a:p>
            <a:r>
              <a:rPr lang="en-US" sz="3200" b="1" dirty="0" smtClean="0">
                <a:solidFill>
                  <a:srgbClr val="FF0000"/>
                </a:solidFill>
              </a:rPr>
              <a:t>The Church liked Aristotle.</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The Great Mystery Story</a:t>
            </a:r>
            <a:endParaRPr lang="en-US" dirty="0"/>
          </a:p>
        </p:txBody>
      </p:sp>
      <p:sp>
        <p:nvSpPr>
          <p:cNvPr id="3" name="Content Placeholder 2"/>
          <p:cNvSpPr>
            <a:spLocks noGrp="1"/>
          </p:cNvSpPr>
          <p:nvPr>
            <p:ph idx="1"/>
          </p:nvPr>
        </p:nvSpPr>
        <p:spPr>
          <a:xfrm>
            <a:off x="0" y="1066800"/>
            <a:ext cx="5105400" cy="5943600"/>
          </a:xfrm>
        </p:spPr>
        <p:txBody>
          <a:bodyPr>
            <a:normAutofit/>
          </a:bodyPr>
          <a:lstStyle/>
          <a:p>
            <a:pPr>
              <a:buNone/>
            </a:pPr>
            <a:r>
              <a:rPr lang="en-US" dirty="0" smtClean="0"/>
              <a:t>	</a:t>
            </a:r>
            <a:r>
              <a:rPr lang="en-US" sz="2800" dirty="0" smtClean="0"/>
              <a:t>“The discovery and use of </a:t>
            </a:r>
            <a:r>
              <a:rPr lang="en-US" sz="2800" b="1" i="1" dirty="0" smtClean="0"/>
              <a:t>scientific reasoning </a:t>
            </a:r>
            <a:r>
              <a:rPr lang="en-US" sz="2800" dirty="0" smtClean="0"/>
              <a:t>by Galileo was one of the most important achievements in the history of human thought, and marks the real beginning of physics. This discovery taught us that </a:t>
            </a:r>
            <a:r>
              <a:rPr lang="en-US" sz="2800" b="1" i="1" dirty="0" smtClean="0"/>
              <a:t>intuitive</a:t>
            </a:r>
            <a:r>
              <a:rPr lang="en-US" sz="2800" dirty="0" smtClean="0"/>
              <a:t> </a:t>
            </a:r>
            <a:r>
              <a:rPr lang="en-US" sz="2800" b="1" i="1" dirty="0" smtClean="0"/>
              <a:t>conclusions based on immediate observation are not always to be trusted</a:t>
            </a:r>
            <a:r>
              <a:rPr lang="en-US" sz="2800" dirty="0" smtClean="0"/>
              <a:t>….</a:t>
            </a:r>
            <a:r>
              <a:rPr lang="en-US" sz="2800" i="1" dirty="0" smtClean="0"/>
              <a:t>”</a:t>
            </a:r>
          </a:p>
          <a:p>
            <a:pPr algn="r">
              <a:buNone/>
            </a:pPr>
            <a:r>
              <a:rPr lang="en-US" sz="2400" dirty="0" smtClean="0"/>
              <a:t>-Albert Einstein and Leopold </a:t>
            </a:r>
            <a:r>
              <a:rPr lang="en-US" sz="2400" dirty="0" err="1" smtClean="0"/>
              <a:t>Infeld</a:t>
            </a:r>
            <a:r>
              <a:rPr lang="en-US" sz="2400" dirty="0" smtClean="0"/>
              <a:t>  </a:t>
            </a:r>
          </a:p>
          <a:p>
            <a:pPr algn="r">
              <a:buNone/>
            </a:pPr>
            <a:r>
              <a:rPr lang="en-US" sz="2400" i="1" dirty="0" smtClean="0"/>
              <a:t>The Evolution of Physics </a:t>
            </a:r>
            <a:r>
              <a:rPr lang="en-US" sz="2400" dirty="0" smtClean="0"/>
              <a:t>(1938) </a:t>
            </a:r>
            <a:endParaRPr lang="en-US" sz="2400" dirty="0"/>
          </a:p>
        </p:txBody>
      </p:sp>
      <p:pic>
        <p:nvPicPr>
          <p:cNvPr id="519170" name="Picture 2" descr="http://upload.wikimedia.org/wikipedia/commons/b/bc/Galileo-sustermans2.jpg"/>
          <p:cNvPicPr>
            <a:picLocks noChangeAspect="1" noChangeArrowheads="1"/>
          </p:cNvPicPr>
          <p:nvPr/>
        </p:nvPicPr>
        <p:blipFill>
          <a:blip r:embed="rId2" cstate="print"/>
          <a:srcRect/>
          <a:stretch>
            <a:fillRect/>
          </a:stretch>
        </p:blipFill>
        <p:spPr bwMode="auto">
          <a:xfrm>
            <a:off x="5151521" y="1295399"/>
            <a:ext cx="3916279" cy="4724401"/>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Great Mystery Story</a:t>
            </a:r>
            <a:endParaRPr lang="en-US" dirty="0"/>
          </a:p>
        </p:txBody>
      </p:sp>
      <p:sp>
        <p:nvSpPr>
          <p:cNvPr id="3" name="Content Placeholder 2"/>
          <p:cNvSpPr>
            <a:spLocks noGrp="1"/>
          </p:cNvSpPr>
          <p:nvPr>
            <p:ph idx="1"/>
          </p:nvPr>
        </p:nvSpPr>
        <p:spPr>
          <a:xfrm>
            <a:off x="0" y="1219200"/>
            <a:ext cx="5334000" cy="5943600"/>
          </a:xfrm>
        </p:spPr>
        <p:txBody>
          <a:bodyPr>
            <a:normAutofit fontScale="92500" lnSpcReduction="20000"/>
          </a:bodyPr>
          <a:lstStyle/>
          <a:p>
            <a:pPr>
              <a:buNone/>
            </a:pPr>
            <a:r>
              <a:rPr lang="en-US" dirty="0" smtClean="0"/>
              <a:t>	</a:t>
            </a:r>
            <a:r>
              <a:rPr lang="en-US" sz="2800" dirty="0" smtClean="0"/>
              <a:t>“But where does intuition go wrong? Can it possibly be wrong to say that a carriage drawn by four horses must travel faster than one drawn by only two? </a:t>
            </a:r>
          </a:p>
          <a:p>
            <a:pPr>
              <a:buNone/>
            </a:pPr>
            <a:r>
              <a:rPr lang="en-US" sz="2800" dirty="0" smtClean="0"/>
              <a:t>	</a:t>
            </a:r>
          </a:p>
          <a:p>
            <a:pPr>
              <a:buNone/>
            </a:pPr>
            <a:r>
              <a:rPr lang="en-US" sz="2800" dirty="0" smtClean="0"/>
              <a:t>	Let us examine the fundamental facts of motion more closely, starting with simple everyday experiences familiar to mankind from the beginning of civilization and </a:t>
            </a:r>
            <a:r>
              <a:rPr lang="en-US" sz="2800" b="1" i="1" dirty="0" smtClean="0"/>
              <a:t>gained in the hard struggle for existence</a:t>
            </a:r>
            <a:r>
              <a:rPr lang="en-US" sz="2800" dirty="0" smtClean="0"/>
              <a:t>.”</a:t>
            </a:r>
          </a:p>
          <a:p>
            <a:pPr>
              <a:buNone/>
            </a:pPr>
            <a:endParaRPr lang="en-US" sz="2800" i="1" dirty="0" smtClean="0"/>
          </a:p>
          <a:p>
            <a:pPr algn="r">
              <a:buNone/>
            </a:pPr>
            <a:r>
              <a:rPr lang="en-US" sz="2400" dirty="0" smtClean="0"/>
              <a:t>-Albert Einstein and Leopold </a:t>
            </a:r>
            <a:r>
              <a:rPr lang="en-US" sz="2400" dirty="0" err="1" smtClean="0"/>
              <a:t>Infeld</a:t>
            </a:r>
            <a:r>
              <a:rPr lang="en-US" sz="2400" dirty="0" smtClean="0"/>
              <a:t>  </a:t>
            </a:r>
          </a:p>
          <a:p>
            <a:pPr algn="r">
              <a:buNone/>
            </a:pPr>
            <a:r>
              <a:rPr lang="en-US" sz="2400" i="1" dirty="0" smtClean="0"/>
              <a:t>The Evolution of Physics </a:t>
            </a:r>
            <a:r>
              <a:rPr lang="en-US" sz="2400" dirty="0" smtClean="0"/>
              <a:t>(1938) </a:t>
            </a:r>
            <a:endParaRPr lang="en-US" sz="2400" dirty="0"/>
          </a:p>
        </p:txBody>
      </p:sp>
      <p:pic>
        <p:nvPicPr>
          <p:cNvPr id="520194" name="Picture 2" descr="http://farm2.static.flickr.com/1163/1325496324_51e144a948_o.jpg"/>
          <p:cNvPicPr>
            <a:picLocks noChangeAspect="1" noChangeArrowheads="1"/>
          </p:cNvPicPr>
          <p:nvPr/>
        </p:nvPicPr>
        <p:blipFill>
          <a:blip r:embed="rId3" cstate="print"/>
          <a:srcRect/>
          <a:stretch>
            <a:fillRect/>
          </a:stretch>
        </p:blipFill>
        <p:spPr bwMode="auto">
          <a:xfrm>
            <a:off x="5486400" y="1295400"/>
            <a:ext cx="3508586" cy="53340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The Great Mystery Story</a:t>
            </a:r>
            <a:endParaRPr lang="en-US" dirty="0"/>
          </a:p>
        </p:txBody>
      </p:sp>
      <p:sp>
        <p:nvSpPr>
          <p:cNvPr id="3" name="Content Placeholder 2"/>
          <p:cNvSpPr>
            <a:spLocks noGrp="1"/>
          </p:cNvSpPr>
          <p:nvPr>
            <p:ph idx="1"/>
          </p:nvPr>
        </p:nvSpPr>
        <p:spPr>
          <a:xfrm>
            <a:off x="0" y="3124200"/>
            <a:ext cx="9144000" cy="4038600"/>
          </a:xfrm>
        </p:spPr>
        <p:txBody>
          <a:bodyPr>
            <a:normAutofit/>
          </a:bodyPr>
          <a:lstStyle/>
          <a:p>
            <a:pPr>
              <a:buNone/>
            </a:pPr>
            <a:r>
              <a:rPr lang="en-US" dirty="0" smtClean="0"/>
              <a:t>	</a:t>
            </a:r>
            <a:r>
              <a:rPr lang="en-US" sz="2800" dirty="0" smtClean="0"/>
              <a:t>“Suppose that someone going along a level road with a pushcart suddenly stops pushing. The cart will go on moving for a short distance before coming to rest. We ask: how is it possible to increase this distance? There are various ways, such as oiling the wheels, and making the road very smooth. The more easily the wheels turn, and the smoother the road, the longer the cart will go on moving.”            </a:t>
            </a:r>
            <a:r>
              <a:rPr lang="en-US" sz="2400" dirty="0" smtClean="0"/>
              <a:t>-Einstein and </a:t>
            </a:r>
            <a:r>
              <a:rPr lang="en-US" sz="2400" dirty="0" err="1" smtClean="0"/>
              <a:t>Infeld</a:t>
            </a:r>
            <a:r>
              <a:rPr lang="en-US" sz="2400" dirty="0" smtClean="0"/>
              <a:t>  </a:t>
            </a:r>
            <a:r>
              <a:rPr lang="en-US" sz="2400" i="1" dirty="0" smtClean="0"/>
              <a:t>The Evolution of Physics </a:t>
            </a:r>
            <a:r>
              <a:rPr lang="en-US" sz="2400" dirty="0" smtClean="0"/>
              <a:t>(1938) </a:t>
            </a:r>
            <a:endParaRPr lang="en-US" sz="2400" dirty="0"/>
          </a:p>
        </p:txBody>
      </p:sp>
      <p:pic>
        <p:nvPicPr>
          <p:cNvPr id="522244" name="Picture 4" descr="http://farm6.static.flickr.com/5132/5439474017_51bd684d7f_o.jpg"/>
          <p:cNvPicPr>
            <a:picLocks noChangeAspect="1" noChangeArrowheads="1"/>
          </p:cNvPicPr>
          <p:nvPr/>
        </p:nvPicPr>
        <p:blipFill>
          <a:blip r:embed="rId3" cstate="print"/>
          <a:srcRect/>
          <a:stretch>
            <a:fillRect/>
          </a:stretch>
        </p:blipFill>
        <p:spPr bwMode="auto">
          <a:xfrm>
            <a:off x="2819400" y="838200"/>
            <a:ext cx="3401125" cy="242951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Great Mystery Story</a:t>
            </a:r>
            <a:endParaRPr lang="en-US" dirty="0"/>
          </a:p>
        </p:txBody>
      </p:sp>
      <p:sp>
        <p:nvSpPr>
          <p:cNvPr id="3" name="Content Placeholder 2"/>
          <p:cNvSpPr>
            <a:spLocks noGrp="1"/>
          </p:cNvSpPr>
          <p:nvPr>
            <p:ph idx="1"/>
          </p:nvPr>
        </p:nvSpPr>
        <p:spPr>
          <a:xfrm>
            <a:off x="0" y="838200"/>
            <a:ext cx="5562600" cy="6553200"/>
          </a:xfrm>
        </p:spPr>
        <p:txBody>
          <a:bodyPr>
            <a:normAutofit/>
          </a:bodyPr>
          <a:lstStyle/>
          <a:p>
            <a:pPr>
              <a:buNone/>
            </a:pPr>
            <a:r>
              <a:rPr lang="en-US" dirty="0" smtClean="0"/>
              <a:t>	</a:t>
            </a:r>
            <a:r>
              <a:rPr lang="en-US" sz="2800" dirty="0" smtClean="0"/>
              <a:t>“And just what has been done by the oiling and smoothing? Only this: the external influences have been made smaller. The effect of what is called friction has been diminished….This is already a theoretical interpretation of the observable evidence….One significant step further and we shall have the right clew. </a:t>
            </a:r>
            <a:r>
              <a:rPr lang="en-US" sz="2800" b="1" i="1" dirty="0" smtClean="0"/>
              <a:t>Imagine a road, perfectly smooth, and wheels with no friction at all</a:t>
            </a:r>
            <a:r>
              <a:rPr lang="en-US" sz="2800" dirty="0" smtClean="0"/>
              <a:t>.”  </a:t>
            </a:r>
          </a:p>
          <a:p>
            <a:pPr algn="r">
              <a:buNone/>
            </a:pPr>
            <a:r>
              <a:rPr lang="en-US" sz="2800" dirty="0" smtClean="0"/>
              <a:t> </a:t>
            </a:r>
            <a:r>
              <a:rPr lang="en-US" sz="2000" dirty="0" smtClean="0"/>
              <a:t>-Einstein and </a:t>
            </a:r>
            <a:r>
              <a:rPr lang="en-US" sz="2000" dirty="0" err="1" smtClean="0"/>
              <a:t>Infeld</a:t>
            </a:r>
            <a:r>
              <a:rPr lang="en-US" sz="2000" dirty="0" smtClean="0"/>
              <a:t> </a:t>
            </a:r>
            <a:r>
              <a:rPr lang="en-US" sz="2000" i="1" dirty="0" smtClean="0"/>
              <a:t>The Evolution of Physics </a:t>
            </a:r>
            <a:r>
              <a:rPr lang="en-US" sz="2000" dirty="0" smtClean="0"/>
              <a:t>(1938) </a:t>
            </a:r>
            <a:endParaRPr lang="en-US" sz="2000" dirty="0"/>
          </a:p>
        </p:txBody>
      </p:sp>
      <p:pic>
        <p:nvPicPr>
          <p:cNvPr id="527362" name="Picture 2" descr="http://www.no-friction-cafe.com/techimages/noFriction-counter.jpg"/>
          <p:cNvPicPr>
            <a:picLocks noChangeAspect="1" noChangeArrowheads="1"/>
          </p:cNvPicPr>
          <p:nvPr/>
        </p:nvPicPr>
        <p:blipFill>
          <a:blip r:embed="rId3" cstate="print"/>
          <a:srcRect/>
          <a:stretch>
            <a:fillRect/>
          </a:stretch>
        </p:blipFill>
        <p:spPr bwMode="auto">
          <a:xfrm>
            <a:off x="5486400" y="3124200"/>
            <a:ext cx="3352800" cy="2514600"/>
          </a:xfrm>
          <a:prstGeom prst="rect">
            <a:avLst/>
          </a:prstGeom>
          <a:noFill/>
        </p:spPr>
      </p:pic>
      <p:pic>
        <p:nvPicPr>
          <p:cNvPr id="527364" name="Picture 4" descr="http://www.no-friction-cafe.com/techimages/nofriction_logo_small.bmp"/>
          <p:cNvPicPr>
            <a:picLocks noChangeAspect="1" noChangeArrowheads="1"/>
          </p:cNvPicPr>
          <p:nvPr/>
        </p:nvPicPr>
        <p:blipFill>
          <a:blip r:embed="rId4" cstate="print"/>
          <a:srcRect/>
          <a:stretch>
            <a:fillRect/>
          </a:stretch>
        </p:blipFill>
        <p:spPr bwMode="auto">
          <a:xfrm>
            <a:off x="5791200" y="1371600"/>
            <a:ext cx="2743200" cy="904876"/>
          </a:xfrm>
          <a:prstGeom prst="rect">
            <a:avLst/>
          </a:prstGeom>
          <a:noFill/>
        </p:spPr>
      </p:pic>
      <p:sp>
        <p:nvSpPr>
          <p:cNvPr id="7" name="TextBox 6"/>
          <p:cNvSpPr txBox="1"/>
          <p:nvPr/>
        </p:nvSpPr>
        <p:spPr>
          <a:xfrm>
            <a:off x="6019800" y="6336268"/>
            <a:ext cx="2629374" cy="369332"/>
          </a:xfrm>
          <a:prstGeom prst="rect">
            <a:avLst/>
          </a:prstGeom>
          <a:noFill/>
        </p:spPr>
        <p:txBody>
          <a:bodyPr wrap="none" rtlCol="0">
            <a:spAutoFit/>
          </a:bodyPr>
          <a:lstStyle/>
          <a:p>
            <a:r>
              <a:rPr lang="en-US" dirty="0" smtClean="0">
                <a:hlinkClick r:id="rId5"/>
              </a:rPr>
              <a:t>www.no-friction-cafe.com</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Albert Einstein and Leopold </a:t>
            </a:r>
            <a:r>
              <a:rPr lang="en-US" dirty="0" err="1" smtClean="0"/>
              <a:t>Infeld</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364546" name="Picture 2" descr="http://tulipkingdom.com/family/images/infeld_1938.gif"/>
          <p:cNvPicPr>
            <a:picLocks noChangeAspect="1" noChangeArrowheads="1"/>
          </p:cNvPicPr>
          <p:nvPr/>
        </p:nvPicPr>
        <p:blipFill>
          <a:blip r:embed="rId2" cstate="print"/>
          <a:srcRect/>
          <a:stretch>
            <a:fillRect/>
          </a:stretch>
        </p:blipFill>
        <p:spPr bwMode="auto">
          <a:xfrm>
            <a:off x="228600" y="1828800"/>
            <a:ext cx="5715000" cy="4343402"/>
          </a:xfrm>
          <a:prstGeom prst="rect">
            <a:avLst/>
          </a:prstGeom>
          <a:noFill/>
        </p:spPr>
      </p:pic>
      <p:pic>
        <p:nvPicPr>
          <p:cNvPr id="364548" name="Picture 4" descr="http://www.bookfever.com/book_photos/49256.jpg"/>
          <p:cNvPicPr>
            <a:picLocks noChangeAspect="1" noChangeArrowheads="1"/>
          </p:cNvPicPr>
          <p:nvPr/>
        </p:nvPicPr>
        <p:blipFill>
          <a:blip r:embed="rId3" cstate="print"/>
          <a:srcRect/>
          <a:stretch>
            <a:fillRect/>
          </a:stretch>
        </p:blipFill>
        <p:spPr bwMode="auto">
          <a:xfrm>
            <a:off x="6096000" y="1828800"/>
            <a:ext cx="2944676" cy="4343399"/>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026" name="Picture 2" descr="http://4.bp.blogspot.com/_wDkOwxqKmsM/TFUN1521oPI/AAAAAAAADxk/lSswGlMJvvM/s1600/Green+Beans+-+Friction.jpg">
            <a:hlinkClick r:id="rId3"/>
          </p:cNvPr>
          <p:cNvPicPr>
            <a:picLocks noChangeAspect="1" noChangeArrowheads="1"/>
          </p:cNvPicPr>
          <p:nvPr/>
        </p:nvPicPr>
        <p:blipFill>
          <a:blip r:embed="rId4" cstate="print"/>
          <a:srcRect/>
          <a:stretch>
            <a:fillRect/>
          </a:stretch>
        </p:blipFill>
        <p:spPr bwMode="auto">
          <a:xfrm>
            <a:off x="1905000" y="685800"/>
            <a:ext cx="5286375" cy="5257801"/>
          </a:xfrm>
          <a:prstGeom prst="rect">
            <a:avLst/>
          </a:prstGeom>
          <a:noFill/>
        </p:spPr>
      </p:pic>
      <p:sp>
        <p:nvSpPr>
          <p:cNvPr id="4" name="TextBox 3"/>
          <p:cNvSpPr txBox="1"/>
          <p:nvPr/>
        </p:nvSpPr>
        <p:spPr>
          <a:xfrm>
            <a:off x="2057400" y="6248400"/>
            <a:ext cx="4905895" cy="369332"/>
          </a:xfrm>
          <a:prstGeom prst="rect">
            <a:avLst/>
          </a:prstGeom>
          <a:noFill/>
        </p:spPr>
        <p:txBody>
          <a:bodyPr wrap="none" rtlCol="0">
            <a:spAutoFit/>
          </a:bodyPr>
          <a:lstStyle/>
          <a:p>
            <a:r>
              <a:rPr lang="en-US" dirty="0" smtClean="0">
                <a:hlinkClick r:id="rId3"/>
              </a:rPr>
              <a:t>http://www.youtube.com/watch?v=Bc1YAvVR2HU</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 </a:t>
            </a:r>
            <a:endParaRPr lang="en-US" dirty="0"/>
          </a:p>
        </p:txBody>
      </p:sp>
      <p:sp>
        <p:nvSpPr>
          <p:cNvPr id="3" name="Content Placeholder 2"/>
          <p:cNvSpPr>
            <a:spLocks noGrp="1"/>
          </p:cNvSpPr>
          <p:nvPr>
            <p:ph idx="1"/>
          </p:nvPr>
        </p:nvSpPr>
        <p:spPr>
          <a:xfrm>
            <a:off x="0" y="3657600"/>
            <a:ext cx="9144000" cy="4038600"/>
          </a:xfrm>
        </p:spPr>
        <p:txBody>
          <a:bodyPr>
            <a:normAutofit/>
          </a:bodyPr>
          <a:lstStyle/>
          <a:p>
            <a:pPr>
              <a:buNone/>
            </a:pPr>
            <a:r>
              <a:rPr lang="en-US" dirty="0" smtClean="0"/>
              <a:t>	</a:t>
            </a:r>
            <a:endParaRPr lang="en-US" sz="2400" dirty="0"/>
          </a:p>
        </p:txBody>
      </p:sp>
      <p:pic>
        <p:nvPicPr>
          <p:cNvPr id="529410" name="Picture 2" descr="http://cognitrn.psych.indiana.edu/rgoldsto/projects/idealization.jpg"/>
          <p:cNvPicPr>
            <a:picLocks noChangeAspect="1" noChangeArrowheads="1"/>
          </p:cNvPicPr>
          <p:nvPr/>
        </p:nvPicPr>
        <p:blipFill>
          <a:blip r:embed="rId3" cstate="print"/>
          <a:srcRect/>
          <a:stretch>
            <a:fillRect/>
          </a:stretch>
        </p:blipFill>
        <p:spPr bwMode="auto">
          <a:xfrm>
            <a:off x="0" y="-10731"/>
            <a:ext cx="9144000" cy="6868732"/>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Don’t Always Believe the Authorities</a:t>
            </a:r>
            <a:endParaRPr lang="en-US" dirty="0"/>
          </a:p>
        </p:txBody>
      </p:sp>
      <p:sp>
        <p:nvSpPr>
          <p:cNvPr id="3" name="Content Placeholder 2"/>
          <p:cNvSpPr>
            <a:spLocks noGrp="1"/>
          </p:cNvSpPr>
          <p:nvPr>
            <p:ph idx="1"/>
          </p:nvPr>
        </p:nvSpPr>
        <p:spPr>
          <a:xfrm>
            <a:off x="4419600" y="1219200"/>
            <a:ext cx="4648200" cy="5486400"/>
          </a:xfrm>
        </p:spPr>
        <p:txBody>
          <a:bodyPr>
            <a:normAutofit fontScale="77500" lnSpcReduction="20000"/>
          </a:bodyPr>
          <a:lstStyle/>
          <a:p>
            <a:pPr>
              <a:buNone/>
            </a:pPr>
            <a:r>
              <a:rPr lang="en-US" dirty="0" smtClean="0"/>
              <a:t>	“Imagine a road, perfectly smooth, and wheels with no friction at all. Then there would be nothing to stop the cart, so that it would run forever. This conclusion is reached only by </a:t>
            </a:r>
            <a:r>
              <a:rPr lang="en-US" b="1" i="1" dirty="0" smtClean="0"/>
              <a:t>thinking of an idealized experiment</a:t>
            </a:r>
            <a:r>
              <a:rPr lang="en-US" dirty="0" smtClean="0"/>
              <a:t>, which can never be actually performed, since it is impossible to eliminate all external influences. </a:t>
            </a:r>
            <a:r>
              <a:rPr lang="en-US" b="1" i="1" dirty="0" smtClean="0"/>
              <a:t>The idealized experiment shows the clew which really formed the foundation of the mechanics of motion.</a:t>
            </a:r>
            <a:r>
              <a:rPr lang="en-US" dirty="0" smtClean="0"/>
              <a:t>”</a:t>
            </a:r>
          </a:p>
          <a:p>
            <a:pPr algn="r">
              <a:buNone/>
            </a:pPr>
            <a:r>
              <a:rPr lang="en-US" dirty="0" smtClean="0"/>
              <a:t>      </a:t>
            </a:r>
            <a:r>
              <a:rPr lang="en-US" sz="2600" dirty="0" smtClean="0"/>
              <a:t>Einstein and </a:t>
            </a:r>
            <a:r>
              <a:rPr lang="en-US" sz="2600" dirty="0" err="1" smtClean="0"/>
              <a:t>Infeld</a:t>
            </a:r>
            <a:r>
              <a:rPr lang="en-US" sz="2600" dirty="0" smtClean="0"/>
              <a:t>  </a:t>
            </a:r>
          </a:p>
          <a:p>
            <a:pPr algn="r">
              <a:buNone/>
            </a:pPr>
            <a:r>
              <a:rPr lang="en-US" sz="2600" i="1" dirty="0" smtClean="0"/>
              <a:t>  The Evolution of Physics </a:t>
            </a:r>
            <a:r>
              <a:rPr lang="en-US" sz="2600" dirty="0" smtClean="0"/>
              <a:t>(1938) </a:t>
            </a:r>
            <a:endParaRPr lang="en-US" sz="2600" dirty="0"/>
          </a:p>
        </p:txBody>
      </p:sp>
      <p:pic>
        <p:nvPicPr>
          <p:cNvPr id="539650" name="Picture 2" descr="http://www.lsdimension.com/wp-content/uploads/2011/06/awesome5.jpg"/>
          <p:cNvPicPr>
            <a:picLocks noChangeAspect="1" noChangeArrowheads="1"/>
          </p:cNvPicPr>
          <p:nvPr/>
        </p:nvPicPr>
        <p:blipFill>
          <a:blip r:embed="rId2" cstate="print"/>
          <a:srcRect/>
          <a:stretch>
            <a:fillRect/>
          </a:stretch>
        </p:blipFill>
        <p:spPr bwMode="auto">
          <a:xfrm>
            <a:off x="152400" y="1905000"/>
            <a:ext cx="4431070" cy="3400426"/>
          </a:xfrm>
          <a:prstGeom prst="rect">
            <a:avLst/>
          </a:prstGeom>
          <a:noFill/>
        </p:spPr>
      </p:pic>
      <p:sp>
        <p:nvSpPr>
          <p:cNvPr id="5" name="TextBox 4"/>
          <p:cNvSpPr txBox="1"/>
          <p:nvPr/>
        </p:nvSpPr>
        <p:spPr>
          <a:xfrm>
            <a:off x="609600" y="5486400"/>
            <a:ext cx="3432093" cy="369332"/>
          </a:xfrm>
          <a:prstGeom prst="rect">
            <a:avLst/>
          </a:prstGeom>
          <a:noFill/>
        </p:spPr>
        <p:txBody>
          <a:bodyPr wrap="none" rtlCol="0">
            <a:spAutoFit/>
          </a:bodyPr>
          <a:lstStyle/>
          <a:p>
            <a:r>
              <a:rPr lang="en-US" dirty="0" smtClean="0"/>
              <a:t>Charlie Chaplin and Albert Einstein</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Lest We Forget</a:t>
            </a:r>
            <a:endParaRPr lang="en-US" dirty="0"/>
          </a:p>
        </p:txBody>
      </p:sp>
      <p:sp>
        <p:nvSpPr>
          <p:cNvPr id="3" name="Content Placeholder 2"/>
          <p:cNvSpPr>
            <a:spLocks noGrp="1"/>
          </p:cNvSpPr>
          <p:nvPr>
            <p:ph idx="1"/>
          </p:nvPr>
        </p:nvSpPr>
        <p:spPr>
          <a:xfrm>
            <a:off x="0" y="5486400"/>
            <a:ext cx="9144000" cy="868363"/>
          </a:xfrm>
        </p:spPr>
        <p:txBody>
          <a:bodyPr>
            <a:normAutofit fontScale="85000" lnSpcReduction="10000"/>
          </a:bodyPr>
          <a:lstStyle/>
          <a:p>
            <a:pPr>
              <a:buNone/>
            </a:pPr>
            <a:r>
              <a:rPr lang="en-US" dirty="0" smtClean="0"/>
              <a:t>	Just because Galileo, Einstein or any other authority says that </a:t>
            </a:r>
            <a:r>
              <a:rPr lang="en-US" b="1" i="1" dirty="0" smtClean="0"/>
              <a:t>there is no friction </a:t>
            </a:r>
            <a:r>
              <a:rPr lang="en-US" dirty="0" smtClean="0"/>
              <a:t>does not mean that there is no friction.</a:t>
            </a:r>
            <a:endParaRPr lang="en-US" dirty="0"/>
          </a:p>
        </p:txBody>
      </p:sp>
      <p:pic>
        <p:nvPicPr>
          <p:cNvPr id="667650" name="Picture 2" descr="http://ih0.redbubble.net/work.2018386.3.flat,550x550,075,f.lest-we-forget.jpg"/>
          <p:cNvPicPr>
            <a:picLocks noChangeAspect="1" noChangeArrowheads="1"/>
          </p:cNvPicPr>
          <p:nvPr/>
        </p:nvPicPr>
        <p:blipFill>
          <a:blip r:embed="rId2" cstate="print"/>
          <a:srcRect/>
          <a:stretch>
            <a:fillRect/>
          </a:stretch>
        </p:blipFill>
        <p:spPr bwMode="auto">
          <a:xfrm>
            <a:off x="1600199" y="1219200"/>
            <a:ext cx="5923927" cy="395287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“Read My Lips, No New Taxes”</a:t>
            </a:r>
            <a:br>
              <a:rPr lang="en-US" dirty="0" smtClean="0"/>
            </a:br>
            <a:r>
              <a:rPr lang="en-US" dirty="0" smtClean="0"/>
              <a:t>George H. W. Bush, August 18, 1988</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310274" name="Picture 2" descr="http://images.onset.freedom.com/ocregister/gallery/lh10sy-lh10hobushnonewtaxes.jpg"/>
          <p:cNvPicPr>
            <a:picLocks noChangeAspect="1" noChangeArrowheads="1"/>
          </p:cNvPicPr>
          <p:nvPr/>
        </p:nvPicPr>
        <p:blipFill>
          <a:blip r:embed="rId2" cstate="print"/>
          <a:srcRect/>
          <a:stretch>
            <a:fillRect/>
          </a:stretch>
        </p:blipFill>
        <p:spPr bwMode="auto">
          <a:xfrm>
            <a:off x="1905000" y="1981200"/>
            <a:ext cx="5334000" cy="4000501"/>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“I did not have sexual relations with that woman...”  Bill Clinton, January 26, 1998</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313346" name="Picture 2" descr="http://s2.hubimg.com/u/1390829_f520.jpg"/>
          <p:cNvPicPr>
            <a:picLocks noChangeAspect="1" noChangeArrowheads="1"/>
          </p:cNvPicPr>
          <p:nvPr/>
        </p:nvPicPr>
        <p:blipFill>
          <a:blip r:embed="rId2" cstate="print"/>
          <a:srcRect/>
          <a:stretch>
            <a:fillRect/>
          </a:stretch>
        </p:blipFill>
        <p:spPr bwMode="auto">
          <a:xfrm>
            <a:off x="2438400" y="1676400"/>
            <a:ext cx="3962400" cy="4948989"/>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“Mission Accomplished” </a:t>
            </a:r>
            <a:br>
              <a:rPr lang="en-US" dirty="0" smtClean="0"/>
            </a:br>
            <a:r>
              <a:rPr lang="en-US" dirty="0" smtClean="0"/>
              <a:t>George W. Bush, May 1, 2003</a:t>
            </a:r>
            <a:endParaRPr lang="en-US" dirty="0"/>
          </a:p>
        </p:txBody>
      </p:sp>
      <p:pic>
        <p:nvPicPr>
          <p:cNvPr id="1668100" name="Picture 4" descr="http://www.bruceongames.com/wp-content/uploads/2009/11/George-Bush-Mission-accomplished.jpg"/>
          <p:cNvPicPr>
            <a:picLocks noChangeAspect="1" noChangeArrowheads="1"/>
          </p:cNvPicPr>
          <p:nvPr/>
        </p:nvPicPr>
        <p:blipFill>
          <a:blip r:embed="rId2" cstate="print"/>
          <a:srcRect/>
          <a:stretch>
            <a:fillRect/>
          </a:stretch>
        </p:blipFill>
        <p:spPr bwMode="auto">
          <a:xfrm>
            <a:off x="1447800" y="1828799"/>
            <a:ext cx="6096000" cy="4572001"/>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r>
              <a:rPr lang="en-US" i="1"/>
              <a:t>Thatige Skepsis</a:t>
            </a:r>
          </a:p>
        </p:txBody>
      </p:sp>
      <p:sp>
        <p:nvSpPr>
          <p:cNvPr id="648195" name="Rectangle 3"/>
          <p:cNvSpPr>
            <a:spLocks noGrp="1" noChangeArrowheads="1"/>
          </p:cNvSpPr>
          <p:nvPr>
            <p:ph idx="1"/>
          </p:nvPr>
        </p:nvSpPr>
        <p:spPr>
          <a:xfrm>
            <a:off x="152400" y="1828800"/>
            <a:ext cx="4953000" cy="5029200"/>
          </a:xfrm>
        </p:spPr>
        <p:txBody>
          <a:bodyPr/>
          <a:lstStyle/>
          <a:p>
            <a:pPr>
              <a:lnSpc>
                <a:spcPct val="80000"/>
              </a:lnSpc>
              <a:buFontTx/>
              <a:buNone/>
            </a:pPr>
            <a:r>
              <a:rPr lang="en-US" sz="2800"/>
              <a:t>  </a:t>
            </a:r>
          </a:p>
        </p:txBody>
      </p:sp>
      <p:pic>
        <p:nvPicPr>
          <p:cNvPr id="648196" name="Picture 4" descr="goethe"/>
          <p:cNvPicPr>
            <a:picLocks noChangeAspect="1" noChangeArrowheads="1"/>
          </p:cNvPicPr>
          <p:nvPr/>
        </p:nvPicPr>
        <p:blipFill>
          <a:blip r:embed="rId3" cstate="print"/>
          <a:srcRect/>
          <a:stretch>
            <a:fillRect/>
          </a:stretch>
        </p:blipFill>
        <p:spPr bwMode="auto">
          <a:xfrm>
            <a:off x="2667000" y="1524000"/>
            <a:ext cx="3729038" cy="4559300"/>
          </a:xfrm>
          <a:prstGeom prst="rect">
            <a:avLst/>
          </a:prstGeom>
          <a:noFill/>
        </p:spPr>
      </p:pic>
      <p:sp>
        <p:nvSpPr>
          <p:cNvPr id="648197" name="Text Box 5"/>
          <p:cNvSpPr txBox="1">
            <a:spLocks noChangeArrowheads="1"/>
          </p:cNvSpPr>
          <p:nvPr/>
        </p:nvSpPr>
        <p:spPr bwMode="auto">
          <a:xfrm>
            <a:off x="2335711" y="6172200"/>
            <a:ext cx="4446089" cy="369332"/>
          </a:xfrm>
          <a:prstGeom prst="rect">
            <a:avLst/>
          </a:prstGeom>
          <a:noFill/>
          <a:ln w="9525">
            <a:noFill/>
            <a:miter lim="800000"/>
            <a:headEnd/>
            <a:tailEnd/>
          </a:ln>
          <a:effectLst/>
        </p:spPr>
        <p:txBody>
          <a:bodyPr wrap="none">
            <a:spAutoFit/>
          </a:bodyPr>
          <a:lstStyle/>
          <a:p>
            <a:r>
              <a:rPr lang="en-US" dirty="0"/>
              <a:t>Johann Wolfgang </a:t>
            </a:r>
            <a:r>
              <a:rPr lang="en-US" dirty="0" smtClean="0"/>
              <a:t>Goethe, Plant Morphologist</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p:txBody>
          <a:bodyPr/>
          <a:lstStyle/>
          <a:p>
            <a:r>
              <a:rPr lang="en-US" i="1"/>
              <a:t>Thatige Skepsis</a:t>
            </a:r>
          </a:p>
        </p:txBody>
      </p:sp>
      <p:sp>
        <p:nvSpPr>
          <p:cNvPr id="650243" name="Rectangle 3"/>
          <p:cNvSpPr>
            <a:spLocks noGrp="1" noChangeArrowheads="1"/>
          </p:cNvSpPr>
          <p:nvPr>
            <p:ph idx="1"/>
          </p:nvPr>
        </p:nvSpPr>
        <p:spPr>
          <a:xfrm>
            <a:off x="3962400" y="2819400"/>
            <a:ext cx="4953000" cy="2438400"/>
          </a:xfrm>
        </p:spPr>
        <p:txBody>
          <a:bodyPr/>
          <a:lstStyle/>
          <a:p>
            <a:pPr>
              <a:lnSpc>
                <a:spcPct val="80000"/>
              </a:lnSpc>
              <a:buFontTx/>
              <a:buNone/>
            </a:pPr>
            <a:r>
              <a:rPr lang="en-US" sz="2800" i="1"/>
              <a:t>	“An Active Skepticism is that which unceasingly strives to overcome itself and by well directed Research to attain to a kind of Conditional Certainty.”</a:t>
            </a:r>
          </a:p>
          <a:p>
            <a:pPr>
              <a:lnSpc>
                <a:spcPct val="80000"/>
              </a:lnSpc>
              <a:buFontTx/>
              <a:buNone/>
            </a:pPr>
            <a:endParaRPr lang="en-US" sz="2800"/>
          </a:p>
        </p:txBody>
      </p:sp>
      <p:sp>
        <p:nvSpPr>
          <p:cNvPr id="650247" name="AutoShape 7" descr="huxley7"/>
          <p:cNvSpPr>
            <a:spLocks noChangeAspect="1" noChangeArrowheads="1"/>
          </p:cNvSpPr>
          <p:nvPr/>
        </p:nvSpPr>
        <p:spPr bwMode="auto">
          <a:xfrm>
            <a:off x="4419600" y="3276600"/>
            <a:ext cx="304800" cy="304800"/>
          </a:xfrm>
          <a:prstGeom prst="rect">
            <a:avLst/>
          </a:prstGeom>
          <a:noFill/>
        </p:spPr>
        <p:txBody>
          <a:bodyPr/>
          <a:lstStyle/>
          <a:p>
            <a:endParaRPr lang="en-US"/>
          </a:p>
        </p:txBody>
      </p:sp>
      <p:pic>
        <p:nvPicPr>
          <p:cNvPr id="650248" name="Picture 8" descr="huxley7"/>
          <p:cNvPicPr>
            <a:picLocks noChangeAspect="1" noChangeArrowheads="1"/>
          </p:cNvPicPr>
          <p:nvPr/>
        </p:nvPicPr>
        <p:blipFill>
          <a:blip r:embed="rId3" cstate="print"/>
          <a:srcRect/>
          <a:stretch>
            <a:fillRect/>
          </a:stretch>
        </p:blipFill>
        <p:spPr bwMode="auto">
          <a:xfrm>
            <a:off x="762000" y="1828800"/>
            <a:ext cx="2860675" cy="4492625"/>
          </a:xfrm>
          <a:prstGeom prst="rect">
            <a:avLst/>
          </a:prstGeom>
          <a:noFill/>
        </p:spPr>
      </p:pic>
      <p:sp>
        <p:nvSpPr>
          <p:cNvPr id="650249" name="Text Box 9"/>
          <p:cNvSpPr txBox="1">
            <a:spLocks noChangeArrowheads="1"/>
          </p:cNvSpPr>
          <p:nvPr/>
        </p:nvSpPr>
        <p:spPr bwMode="auto">
          <a:xfrm>
            <a:off x="1012825" y="6324600"/>
            <a:ext cx="3787775" cy="366713"/>
          </a:xfrm>
          <a:prstGeom prst="rect">
            <a:avLst/>
          </a:prstGeom>
          <a:noFill/>
          <a:ln w="9525">
            <a:noFill/>
            <a:miter lim="800000"/>
            <a:headEnd/>
            <a:tailEnd/>
          </a:ln>
          <a:effectLst/>
        </p:spPr>
        <p:txBody>
          <a:bodyPr>
            <a:spAutoFit/>
          </a:bodyPr>
          <a:lstStyle/>
          <a:p>
            <a:pPr>
              <a:spcBef>
                <a:spcPct val="50000"/>
              </a:spcBef>
            </a:pPr>
            <a:r>
              <a:rPr lang="en-US"/>
              <a:t>Thomas H. Huxley</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ChangeArrowheads="1"/>
          </p:cNvSpPr>
          <p:nvPr>
            <p:ph type="title"/>
          </p:nvPr>
        </p:nvSpPr>
        <p:spPr>
          <a:xfrm>
            <a:off x="457200" y="228600"/>
            <a:ext cx="8229600" cy="1143000"/>
          </a:xfrm>
        </p:spPr>
        <p:txBody>
          <a:bodyPr/>
          <a:lstStyle/>
          <a:p>
            <a:r>
              <a:rPr lang="en-US"/>
              <a:t>Questioning Authority </a:t>
            </a:r>
          </a:p>
        </p:txBody>
      </p:sp>
      <p:sp>
        <p:nvSpPr>
          <p:cNvPr id="623619" name="Rectangle 3"/>
          <p:cNvSpPr>
            <a:spLocks noGrp="1" noChangeArrowheads="1"/>
          </p:cNvSpPr>
          <p:nvPr>
            <p:ph idx="1"/>
          </p:nvPr>
        </p:nvSpPr>
        <p:spPr>
          <a:xfrm>
            <a:off x="228600" y="1447800"/>
            <a:ext cx="4495800" cy="5257800"/>
          </a:xfrm>
        </p:spPr>
        <p:txBody>
          <a:bodyPr/>
          <a:lstStyle/>
          <a:p>
            <a:pPr>
              <a:lnSpc>
                <a:spcPct val="90000"/>
              </a:lnSpc>
            </a:pPr>
            <a:r>
              <a:rPr lang="en-US" sz="2800"/>
              <a:t>Nevertheless scientists have trouble in questioning the authority of the dominant group.</a:t>
            </a:r>
          </a:p>
          <a:p>
            <a:pPr>
              <a:lnSpc>
                <a:spcPct val="90000"/>
              </a:lnSpc>
            </a:pPr>
            <a:r>
              <a:rPr lang="en-US" sz="2800"/>
              <a:t>Conrad H. Waddington (1977) proposed in his book </a:t>
            </a:r>
            <a:r>
              <a:rPr lang="en-US" sz="2800" i="1"/>
              <a:t>Tools for Thought</a:t>
            </a:r>
            <a:r>
              <a:rPr lang="en-US" sz="2800"/>
              <a:t>, the acronym “COWDUNG” to signify the Conventional Wisdom of the Dominant Group. </a:t>
            </a:r>
          </a:p>
        </p:txBody>
      </p:sp>
      <p:pic>
        <p:nvPicPr>
          <p:cNvPr id="623620" name="Picture 4" descr="waddington"/>
          <p:cNvPicPr>
            <a:picLocks noChangeAspect="1" noChangeArrowheads="1"/>
          </p:cNvPicPr>
          <p:nvPr/>
        </p:nvPicPr>
        <p:blipFill>
          <a:blip r:embed="rId3" cstate="print"/>
          <a:srcRect/>
          <a:stretch>
            <a:fillRect/>
          </a:stretch>
        </p:blipFill>
        <p:spPr bwMode="auto">
          <a:xfrm>
            <a:off x="5334000" y="1676400"/>
            <a:ext cx="3152775" cy="4781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http://upload.wikimedia.org/wikipedia/commons/thumb/5/53/LeopoldInfeld1960.jpg/225px-LeopoldInfeld1960.jpg"/>
          <p:cNvPicPr>
            <a:picLocks noChangeAspect="1" noChangeArrowheads="1"/>
          </p:cNvPicPr>
          <p:nvPr/>
        </p:nvPicPr>
        <p:blipFill>
          <a:blip r:embed="rId2" cstate="print"/>
          <a:srcRect/>
          <a:stretch>
            <a:fillRect/>
          </a:stretch>
        </p:blipFill>
        <p:spPr bwMode="auto">
          <a:xfrm>
            <a:off x="4343400" y="609600"/>
            <a:ext cx="4540138" cy="5791200"/>
          </a:xfrm>
          <a:prstGeom prst="rect">
            <a:avLst/>
          </a:prstGeom>
          <a:noFill/>
        </p:spPr>
      </p:pic>
      <p:pic>
        <p:nvPicPr>
          <p:cNvPr id="377862" name="Picture 6" descr="http://covers.openlibrary.org/b/id/1558255-L.jpg"/>
          <p:cNvPicPr>
            <a:picLocks noChangeAspect="1" noChangeArrowheads="1"/>
          </p:cNvPicPr>
          <p:nvPr/>
        </p:nvPicPr>
        <p:blipFill>
          <a:blip r:embed="rId3" cstate="print"/>
          <a:srcRect/>
          <a:stretch>
            <a:fillRect/>
          </a:stretch>
        </p:blipFill>
        <p:spPr bwMode="auto">
          <a:xfrm>
            <a:off x="228600" y="586549"/>
            <a:ext cx="3733800" cy="5852351"/>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2" name="Picture 2" descr="chargaff"/>
          <p:cNvPicPr>
            <a:picLocks noChangeAspect="1" noChangeArrowheads="1"/>
          </p:cNvPicPr>
          <p:nvPr/>
        </p:nvPicPr>
        <p:blipFill>
          <a:blip r:embed="rId3" cstate="print"/>
          <a:srcRect/>
          <a:stretch>
            <a:fillRect/>
          </a:stretch>
        </p:blipFill>
        <p:spPr bwMode="auto">
          <a:xfrm>
            <a:off x="0" y="0"/>
            <a:ext cx="6188075" cy="7850188"/>
          </a:xfrm>
          <a:prstGeom prst="rect">
            <a:avLst/>
          </a:prstGeom>
          <a:noFill/>
        </p:spPr>
      </p:pic>
      <p:pic>
        <p:nvPicPr>
          <p:cNvPr id="619523" name="Picture 3" descr="chargaff-profile"/>
          <p:cNvPicPr>
            <a:picLocks noChangeAspect="1" noChangeArrowheads="1"/>
          </p:cNvPicPr>
          <p:nvPr/>
        </p:nvPicPr>
        <p:blipFill>
          <a:blip r:embed="rId4" cstate="print"/>
          <a:srcRect/>
          <a:stretch>
            <a:fillRect/>
          </a:stretch>
        </p:blipFill>
        <p:spPr bwMode="auto">
          <a:xfrm>
            <a:off x="6172200" y="1458913"/>
            <a:ext cx="3006725" cy="4789487"/>
          </a:xfrm>
          <a:prstGeom prst="rect">
            <a:avLst/>
          </a:prstGeom>
          <a:noFill/>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p:txBody>
          <a:bodyPr/>
          <a:lstStyle/>
          <a:p>
            <a:r>
              <a:rPr lang="en-US"/>
              <a:t>Skepticism </a:t>
            </a:r>
          </a:p>
        </p:txBody>
      </p:sp>
      <p:sp>
        <p:nvSpPr>
          <p:cNvPr id="625667" name="Rectangle 3"/>
          <p:cNvSpPr>
            <a:spLocks noGrp="1" noChangeArrowheads="1"/>
          </p:cNvSpPr>
          <p:nvPr>
            <p:ph idx="1"/>
          </p:nvPr>
        </p:nvSpPr>
        <p:spPr>
          <a:xfrm>
            <a:off x="533400" y="3124200"/>
            <a:ext cx="3886200" cy="1676400"/>
          </a:xfrm>
        </p:spPr>
        <p:txBody>
          <a:bodyPr/>
          <a:lstStyle/>
          <a:p>
            <a:pPr>
              <a:buFontTx/>
              <a:buNone/>
            </a:pPr>
            <a:r>
              <a:rPr lang="en-US"/>
              <a:t>	The greatest value of science is the freedom to doubt!</a:t>
            </a:r>
          </a:p>
        </p:txBody>
      </p:sp>
      <p:pic>
        <p:nvPicPr>
          <p:cNvPr id="625668" name="Picture 4" descr="R_Feynman"/>
          <p:cNvPicPr>
            <a:picLocks noChangeAspect="1" noChangeArrowheads="1"/>
          </p:cNvPicPr>
          <p:nvPr/>
        </p:nvPicPr>
        <p:blipFill>
          <a:blip r:embed="rId3" cstate="print"/>
          <a:srcRect/>
          <a:stretch>
            <a:fillRect/>
          </a:stretch>
        </p:blipFill>
        <p:spPr bwMode="auto">
          <a:xfrm>
            <a:off x="5257800" y="1731963"/>
            <a:ext cx="3308350" cy="4668837"/>
          </a:xfrm>
          <a:prstGeom prst="rect">
            <a:avLst/>
          </a:prstGeom>
          <a:noFill/>
        </p:spPr>
      </p:pic>
      <p:sp>
        <p:nvSpPr>
          <p:cNvPr id="625669" name="Text Box 5"/>
          <p:cNvSpPr txBox="1">
            <a:spLocks noChangeArrowheads="1"/>
          </p:cNvSpPr>
          <p:nvPr/>
        </p:nvSpPr>
        <p:spPr bwMode="auto">
          <a:xfrm>
            <a:off x="6013450" y="6477000"/>
            <a:ext cx="1987550" cy="366713"/>
          </a:xfrm>
          <a:prstGeom prst="rect">
            <a:avLst/>
          </a:prstGeom>
          <a:noFill/>
          <a:ln w="9525">
            <a:noFill/>
            <a:miter lim="800000"/>
            <a:headEnd/>
            <a:tailEnd/>
          </a:ln>
          <a:effectLst/>
        </p:spPr>
        <p:txBody>
          <a:bodyPr wrap="none">
            <a:spAutoFit/>
          </a:bodyPr>
          <a:lstStyle/>
          <a:p>
            <a:r>
              <a:rPr lang="en-US"/>
              <a:t>Richard Feynman</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71170" name="Picture 2" descr="Back to Motion - Denver Physical Therapy"/>
          <p:cNvPicPr>
            <a:picLocks noChangeAspect="1" noChangeArrowheads="1"/>
          </p:cNvPicPr>
          <p:nvPr/>
        </p:nvPicPr>
        <p:blipFill>
          <a:blip r:embed="rId2" cstate="print"/>
          <a:srcRect/>
          <a:stretch>
            <a:fillRect/>
          </a:stretch>
        </p:blipFill>
        <p:spPr bwMode="auto">
          <a:xfrm>
            <a:off x="838200" y="464872"/>
            <a:ext cx="7620000" cy="5783528"/>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Galileo: Two New Sciences</a:t>
            </a:r>
            <a:endParaRPr lang="en-US" dirty="0"/>
          </a:p>
        </p:txBody>
      </p:sp>
      <p:sp>
        <p:nvSpPr>
          <p:cNvPr id="3" name="Content Placeholder 2"/>
          <p:cNvSpPr>
            <a:spLocks noGrp="1"/>
          </p:cNvSpPr>
          <p:nvPr>
            <p:ph idx="1"/>
          </p:nvPr>
        </p:nvSpPr>
        <p:spPr>
          <a:xfrm>
            <a:off x="0" y="1600200"/>
            <a:ext cx="5791200" cy="5105400"/>
          </a:xfrm>
        </p:spPr>
        <p:txBody>
          <a:bodyPr>
            <a:normAutofit fontScale="85000" lnSpcReduction="20000"/>
          </a:bodyPr>
          <a:lstStyle/>
          <a:p>
            <a:pPr>
              <a:buNone/>
            </a:pPr>
            <a:r>
              <a:rPr lang="en-US" dirty="0" smtClean="0"/>
              <a:t>	“…any velocity once imparted to a moving body will be rigidly maintained as long as the external causes of acceleration or retardation are removed, a condition which is found only on horizontal planes; for in the case of planes which slope downwards there is already present a cause of acceleration; while on planes sloping upward there is retardation; from this it follows that </a:t>
            </a:r>
            <a:r>
              <a:rPr lang="en-US" b="1" i="1" dirty="0" smtClean="0"/>
              <a:t>motion along a horizontal plane is perpetual</a:t>
            </a:r>
            <a:r>
              <a:rPr lang="en-US" dirty="0" smtClean="0"/>
              <a:t>; </a:t>
            </a:r>
            <a:r>
              <a:rPr lang="en-US" b="1" i="1" dirty="0" smtClean="0"/>
              <a:t>for if the velocity be uniform, it cannot be diminished or slackened, much less destroyed</a:t>
            </a:r>
            <a:r>
              <a:rPr lang="en-US" dirty="0" smtClean="0"/>
              <a:t>.”</a:t>
            </a:r>
            <a:endParaRPr lang="en-US" dirty="0"/>
          </a:p>
        </p:txBody>
      </p:sp>
      <p:pic>
        <p:nvPicPr>
          <p:cNvPr id="530434" name="Picture 2" descr="http://www.astro.umontreal.ca/~paulchar/grps/site/images/discorsi.gif"/>
          <p:cNvPicPr>
            <a:picLocks noChangeAspect="1" noChangeArrowheads="1"/>
          </p:cNvPicPr>
          <p:nvPr/>
        </p:nvPicPr>
        <p:blipFill>
          <a:blip r:embed="rId2" cstate="print"/>
          <a:srcRect/>
          <a:stretch>
            <a:fillRect/>
          </a:stretch>
        </p:blipFill>
        <p:spPr bwMode="auto">
          <a:xfrm>
            <a:off x="5733356" y="1676400"/>
            <a:ext cx="3182044" cy="4724400"/>
          </a:xfrm>
          <a:prstGeom prst="rect">
            <a:avLst/>
          </a:prstGeom>
          <a:noFill/>
        </p:spPr>
      </p:pic>
      <p:sp>
        <p:nvSpPr>
          <p:cNvPr id="5" name="TextBox 4"/>
          <p:cNvSpPr txBox="1"/>
          <p:nvPr/>
        </p:nvSpPr>
        <p:spPr>
          <a:xfrm>
            <a:off x="6400800" y="6400800"/>
            <a:ext cx="2036135" cy="369332"/>
          </a:xfrm>
          <a:prstGeom prst="rect">
            <a:avLst/>
          </a:prstGeom>
          <a:noFill/>
        </p:spPr>
        <p:txBody>
          <a:bodyPr wrap="none" rtlCol="0">
            <a:spAutoFit/>
          </a:bodyPr>
          <a:lstStyle/>
          <a:p>
            <a:r>
              <a:rPr lang="en-US" dirty="0" smtClean="0">
                <a:hlinkClick r:id="rId3"/>
              </a:rPr>
              <a:t>Indigo Girls--Galileo</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The Significance of Galileo’s Discovery</a:t>
            </a:r>
            <a:endParaRPr lang="en-US" dirty="0"/>
          </a:p>
        </p:txBody>
      </p:sp>
      <p:sp>
        <p:nvSpPr>
          <p:cNvPr id="3" name="Content Placeholder 2"/>
          <p:cNvSpPr>
            <a:spLocks noGrp="1"/>
          </p:cNvSpPr>
          <p:nvPr>
            <p:ph idx="1"/>
          </p:nvPr>
        </p:nvSpPr>
        <p:spPr>
          <a:xfrm>
            <a:off x="0" y="1447800"/>
            <a:ext cx="4876800" cy="5943600"/>
          </a:xfrm>
        </p:spPr>
        <p:txBody>
          <a:bodyPr>
            <a:normAutofit/>
          </a:bodyPr>
          <a:lstStyle/>
          <a:p>
            <a:pPr>
              <a:buNone/>
            </a:pPr>
            <a:r>
              <a:rPr lang="en-US" dirty="0" smtClean="0"/>
              <a:t>	</a:t>
            </a:r>
            <a:r>
              <a:rPr lang="en-US" sz="2800" dirty="0" smtClean="0"/>
              <a:t>“Human thought creates an ever-changing picture of the universe. Galileo’s contribution was to </a:t>
            </a:r>
            <a:r>
              <a:rPr lang="en-US" sz="2800" b="1" i="1" dirty="0" smtClean="0"/>
              <a:t>destroy the intuitive view </a:t>
            </a:r>
            <a:r>
              <a:rPr lang="en-US" sz="2800" dirty="0" smtClean="0"/>
              <a:t>and replace it with a new one. This is the significance of Galileo’s discovery.” </a:t>
            </a:r>
          </a:p>
          <a:p>
            <a:pPr algn="r">
              <a:buNone/>
            </a:pPr>
            <a:r>
              <a:rPr lang="en-US" sz="2800" dirty="0" smtClean="0"/>
              <a:t>  </a:t>
            </a:r>
            <a:r>
              <a:rPr lang="en-US" sz="2000" dirty="0" smtClean="0"/>
              <a:t>-Einstein and </a:t>
            </a:r>
            <a:r>
              <a:rPr lang="en-US" sz="2000" dirty="0" err="1" smtClean="0"/>
              <a:t>Infeld</a:t>
            </a:r>
            <a:r>
              <a:rPr lang="en-US" sz="2000" dirty="0" smtClean="0"/>
              <a:t> </a:t>
            </a:r>
          </a:p>
          <a:p>
            <a:pPr algn="r">
              <a:buNone/>
            </a:pPr>
            <a:r>
              <a:rPr lang="en-US" sz="2000" i="1" dirty="0" smtClean="0"/>
              <a:t>The Evolution of Physics </a:t>
            </a:r>
            <a:r>
              <a:rPr lang="en-US" sz="2000" dirty="0" smtClean="0"/>
              <a:t>(1938) </a:t>
            </a:r>
            <a:endParaRPr lang="en-US" sz="2000" dirty="0"/>
          </a:p>
        </p:txBody>
      </p:sp>
      <p:pic>
        <p:nvPicPr>
          <p:cNvPr id="532482" name="Picture 2" descr="http://rlv.zcache.com/i_believe_in_the_scientific_method_tshirt-p235174948043301787lkpo_400.jpg"/>
          <p:cNvPicPr>
            <a:picLocks noChangeAspect="1" noChangeArrowheads="1"/>
          </p:cNvPicPr>
          <p:nvPr/>
        </p:nvPicPr>
        <p:blipFill>
          <a:blip r:embed="rId3" cstate="print"/>
          <a:srcRect/>
          <a:stretch>
            <a:fillRect/>
          </a:stretch>
        </p:blipFill>
        <p:spPr bwMode="auto">
          <a:xfrm>
            <a:off x="4876800" y="1524000"/>
            <a:ext cx="4114800" cy="4114800"/>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…which was not appreciated by the </a:t>
            </a:r>
            <a:br>
              <a:rPr lang="en-US" dirty="0" smtClean="0"/>
            </a:br>
            <a:r>
              <a:rPr lang="en-US" dirty="0" smtClean="0"/>
              <a:t>Roman Inquisition</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 name="Picture 2" descr="http://wapedia.mobi/thumb/cc86505/en/max/1440/1800/Galileo_before_the_Holy_Office.jpg?format=jpg%2Cpng%2Cgif&amp;ctf=0?format=jpg,png,gif&amp;loadexternal=1"/>
          <p:cNvPicPr>
            <a:picLocks noChangeAspect="1" noChangeArrowheads="1"/>
          </p:cNvPicPr>
          <p:nvPr/>
        </p:nvPicPr>
        <p:blipFill>
          <a:blip r:embed="rId2" cstate="print"/>
          <a:srcRect/>
          <a:stretch>
            <a:fillRect/>
          </a:stretch>
        </p:blipFill>
        <p:spPr bwMode="auto">
          <a:xfrm>
            <a:off x="838200" y="1524000"/>
            <a:ext cx="7543800" cy="4812180"/>
          </a:xfrm>
          <a:prstGeom prst="rect">
            <a:avLst/>
          </a:prstGeom>
          <a:noFill/>
        </p:spPr>
      </p:pic>
      <p:sp>
        <p:nvSpPr>
          <p:cNvPr id="5" name="Rectangle 4"/>
          <p:cNvSpPr/>
          <p:nvPr/>
        </p:nvSpPr>
        <p:spPr>
          <a:xfrm>
            <a:off x="1524000" y="6412468"/>
            <a:ext cx="7543800" cy="369332"/>
          </a:xfrm>
          <a:prstGeom prst="rect">
            <a:avLst/>
          </a:prstGeom>
        </p:spPr>
        <p:txBody>
          <a:bodyPr wrap="square">
            <a:spAutoFit/>
          </a:bodyPr>
          <a:lstStyle/>
          <a:p>
            <a:r>
              <a:rPr lang="en-US" i="1" dirty="0" smtClean="0"/>
              <a:t>Galileo before the Holy Office</a:t>
            </a:r>
            <a:r>
              <a:rPr lang="en-US" dirty="0" smtClean="0"/>
              <a:t> by Joseph-Nicolas Robert-</a:t>
            </a:r>
            <a:r>
              <a:rPr lang="en-US" dirty="0" err="1" smtClean="0"/>
              <a:t>Fleury</a:t>
            </a:r>
            <a:r>
              <a:rPr lang="en-US" dirty="0" smtClean="0"/>
              <a:t>.</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noAutofit/>
          </a:bodyPr>
          <a:lstStyle/>
          <a:p>
            <a:r>
              <a:rPr lang="en-US" sz="3600" dirty="0" smtClean="0"/>
              <a:t>Galileo’s </a:t>
            </a:r>
            <a:r>
              <a:rPr lang="en-US" sz="3600" i="1" dirty="0" smtClean="0"/>
              <a:t>Dialogue Concerning the Two Chief World Systems </a:t>
            </a:r>
            <a:r>
              <a:rPr lang="en-US" sz="3600" dirty="0" smtClean="0"/>
              <a:t>was on the Index of Forbidden Books (1633-1835) </a:t>
            </a:r>
            <a:endParaRPr lang="en-US" sz="3600" dirty="0"/>
          </a:p>
        </p:txBody>
      </p:sp>
      <p:pic>
        <p:nvPicPr>
          <p:cNvPr id="3" name="Picture 4" descr="http://upload.wikimedia.org/wikipedia/commons/c/ca/Galileos_Dialogue_Title_Page.png"/>
          <p:cNvPicPr>
            <a:picLocks noChangeAspect="1" noChangeArrowheads="1"/>
          </p:cNvPicPr>
          <p:nvPr/>
        </p:nvPicPr>
        <p:blipFill>
          <a:blip r:embed="rId2" cstate="print"/>
          <a:srcRect/>
          <a:stretch>
            <a:fillRect/>
          </a:stretch>
        </p:blipFill>
        <p:spPr bwMode="auto">
          <a:xfrm>
            <a:off x="1209675" y="1846397"/>
            <a:ext cx="6562725" cy="4783003"/>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Galileo’s Dialogue Concerning the Two Chief World Systems </a:t>
            </a:r>
            <a:endParaRPr lang="en-US" dirty="0"/>
          </a:p>
        </p:txBody>
      </p:sp>
      <p:sp>
        <p:nvSpPr>
          <p:cNvPr id="3" name="Content Placeholder 2"/>
          <p:cNvSpPr>
            <a:spLocks noGrp="1"/>
          </p:cNvSpPr>
          <p:nvPr>
            <p:ph idx="1"/>
          </p:nvPr>
        </p:nvSpPr>
        <p:spPr>
          <a:xfrm>
            <a:off x="76200" y="1874837"/>
            <a:ext cx="4648200" cy="4754563"/>
          </a:xfrm>
        </p:spPr>
        <p:txBody>
          <a:bodyPr>
            <a:normAutofit/>
          </a:bodyPr>
          <a:lstStyle/>
          <a:p>
            <a:pPr>
              <a:buNone/>
            </a:pPr>
            <a:r>
              <a:rPr lang="en-US" dirty="0" smtClean="0"/>
              <a:t>	“The </a:t>
            </a:r>
            <a:r>
              <a:rPr lang="en-US" i="1" dirty="0" smtClean="0"/>
              <a:t>leitmotif</a:t>
            </a:r>
            <a:r>
              <a:rPr lang="en-US" dirty="0" smtClean="0"/>
              <a:t> which I recognize in Galileo’s work is the passionate fight against any kind of dogma based on authority.”</a:t>
            </a:r>
          </a:p>
          <a:p>
            <a:pPr>
              <a:buNone/>
            </a:pPr>
            <a:endParaRPr lang="en-US" dirty="0" smtClean="0"/>
          </a:p>
          <a:p>
            <a:pPr algn="r">
              <a:buNone/>
            </a:pPr>
            <a:r>
              <a:rPr lang="en-US" sz="2400" dirty="0" smtClean="0"/>
              <a:t>--Albert Einstein (1952)</a:t>
            </a:r>
            <a:endParaRPr lang="en-US" sz="2400" dirty="0"/>
          </a:p>
        </p:txBody>
      </p:sp>
      <p:pic>
        <p:nvPicPr>
          <p:cNvPr id="1030" name="Picture 6" descr="http://covers.openlibrary.org/w/id/323715-L.jpg"/>
          <p:cNvPicPr>
            <a:picLocks noChangeAspect="1" noChangeArrowheads="1"/>
          </p:cNvPicPr>
          <p:nvPr/>
        </p:nvPicPr>
        <p:blipFill>
          <a:blip r:embed="rId2" cstate="print"/>
          <a:srcRect/>
          <a:stretch>
            <a:fillRect/>
          </a:stretch>
        </p:blipFill>
        <p:spPr bwMode="auto">
          <a:xfrm>
            <a:off x="5276850" y="1905000"/>
            <a:ext cx="2952750" cy="4524375"/>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Galileo’s Dialogue Concerning the Two Chief World Systems </a:t>
            </a:r>
            <a:endParaRPr lang="en-US" dirty="0"/>
          </a:p>
        </p:txBody>
      </p:sp>
      <p:sp>
        <p:nvSpPr>
          <p:cNvPr id="3" name="Content Placeholder 2"/>
          <p:cNvSpPr>
            <a:spLocks noGrp="1"/>
          </p:cNvSpPr>
          <p:nvPr>
            <p:ph idx="1"/>
          </p:nvPr>
        </p:nvSpPr>
        <p:spPr>
          <a:xfrm>
            <a:off x="-152400" y="1874837"/>
            <a:ext cx="4724400" cy="4983163"/>
          </a:xfrm>
        </p:spPr>
        <p:txBody>
          <a:bodyPr>
            <a:normAutofit fontScale="70000" lnSpcReduction="20000"/>
          </a:bodyPr>
          <a:lstStyle/>
          <a:p>
            <a:pPr>
              <a:buNone/>
            </a:pPr>
            <a:r>
              <a:rPr lang="en-US" sz="3800" dirty="0" smtClean="0"/>
              <a:t>	“A man is here revealed who possesses the </a:t>
            </a:r>
            <a:r>
              <a:rPr lang="en-US" sz="3800" b="1" i="1" dirty="0" smtClean="0"/>
              <a:t>passionate will, the intelligence, and the courage</a:t>
            </a:r>
            <a:r>
              <a:rPr lang="en-US" sz="3800" dirty="0" smtClean="0"/>
              <a:t> to stand up as the representative of rational thinking against the host of those who, relying on the ignorance of the people and the indolence of teachers in priest’s and scholar’s garb, maintain and defend their positions of authority.”</a:t>
            </a:r>
          </a:p>
          <a:p>
            <a:pPr>
              <a:buNone/>
            </a:pPr>
            <a:endParaRPr lang="en-US" dirty="0" smtClean="0"/>
          </a:p>
          <a:p>
            <a:pPr algn="r">
              <a:buNone/>
            </a:pPr>
            <a:r>
              <a:rPr lang="en-US" dirty="0" smtClean="0"/>
              <a:t>--Albert Einstein (1952)</a:t>
            </a:r>
            <a:endParaRPr lang="en-US" dirty="0"/>
          </a:p>
        </p:txBody>
      </p:sp>
      <p:pic>
        <p:nvPicPr>
          <p:cNvPr id="1026" name="Picture 2" descr="http://imagecache5d.allposters.com/watermarker/17-1739-U2J3D00Z.jpg"/>
          <p:cNvPicPr>
            <a:picLocks noChangeAspect="1" noChangeArrowheads="1"/>
          </p:cNvPicPr>
          <p:nvPr/>
        </p:nvPicPr>
        <p:blipFill>
          <a:blip r:embed="rId2" cstate="print"/>
          <a:srcRect l="9664" t="2861" r="8591" b="4292"/>
          <a:stretch>
            <a:fillRect/>
          </a:stretch>
        </p:blipFill>
        <p:spPr bwMode="auto">
          <a:xfrm>
            <a:off x="4572000" y="2057400"/>
            <a:ext cx="4350132" cy="3711535"/>
          </a:xfrm>
          <a:prstGeom prst="rect">
            <a:avLst/>
          </a:prstGeom>
          <a:noFill/>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Galileo’s Dialogue Concerning the Two Chief World Systems </a:t>
            </a:r>
            <a:endParaRPr lang="en-US" dirty="0"/>
          </a:p>
        </p:txBody>
      </p:sp>
      <p:sp>
        <p:nvSpPr>
          <p:cNvPr id="3" name="Content Placeholder 2"/>
          <p:cNvSpPr>
            <a:spLocks noGrp="1"/>
          </p:cNvSpPr>
          <p:nvPr>
            <p:ph idx="1"/>
          </p:nvPr>
        </p:nvSpPr>
        <p:spPr>
          <a:xfrm>
            <a:off x="-152400" y="1874837"/>
            <a:ext cx="4267200" cy="4983163"/>
          </a:xfrm>
        </p:spPr>
        <p:txBody>
          <a:bodyPr>
            <a:normAutofit fontScale="62500" lnSpcReduction="20000"/>
          </a:bodyPr>
          <a:lstStyle/>
          <a:p>
            <a:pPr>
              <a:buNone/>
            </a:pPr>
            <a:r>
              <a:rPr lang="en-US" dirty="0" smtClean="0"/>
              <a:t>	</a:t>
            </a:r>
            <a:r>
              <a:rPr lang="en-US" sz="4000" dirty="0" smtClean="0"/>
              <a:t>“As is understandable, our age takes a more skeptical view of the role of the individual than did the eighteenth and the first half of the nineteenth century. </a:t>
            </a:r>
            <a:r>
              <a:rPr lang="en-US" sz="4000" b="1" i="1" dirty="0" smtClean="0"/>
              <a:t>For the extensive specialization of the professions and of knowledge lets the individual appear ‘replaceable,’ as it were, like a part of a mass-produced machine.”</a:t>
            </a:r>
          </a:p>
          <a:p>
            <a:pPr>
              <a:buNone/>
            </a:pPr>
            <a:endParaRPr lang="en-US" dirty="0" smtClean="0"/>
          </a:p>
          <a:p>
            <a:pPr algn="r">
              <a:buNone/>
            </a:pPr>
            <a:r>
              <a:rPr lang="en-US" dirty="0" smtClean="0"/>
              <a:t>--Albert Einstein (1952)</a:t>
            </a:r>
            <a:endParaRPr lang="en-US" dirty="0"/>
          </a:p>
        </p:txBody>
      </p:sp>
      <p:pic>
        <p:nvPicPr>
          <p:cNvPr id="1026" name="Picture 2" descr="http://imagecache5d.allposters.com/watermarker/17-1739-U2J3D00Z.jpg"/>
          <p:cNvPicPr>
            <a:picLocks noChangeAspect="1" noChangeArrowheads="1"/>
          </p:cNvPicPr>
          <p:nvPr/>
        </p:nvPicPr>
        <p:blipFill>
          <a:blip r:embed="rId2" cstate="print"/>
          <a:srcRect l="9664" t="2861" r="8591" b="4292"/>
          <a:stretch>
            <a:fillRect/>
          </a:stretch>
        </p:blipFill>
        <p:spPr bwMode="auto">
          <a:xfrm>
            <a:off x="4168693" y="1828800"/>
            <a:ext cx="4975307" cy="424493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Einstein’s Favorite Book</a:t>
            </a:r>
            <a:endParaRPr lang="en-US" dirty="0"/>
          </a:p>
        </p:txBody>
      </p:sp>
      <p:sp>
        <p:nvSpPr>
          <p:cNvPr id="3" name="Content Placeholder 2"/>
          <p:cNvSpPr>
            <a:spLocks noGrp="1"/>
          </p:cNvSpPr>
          <p:nvPr>
            <p:ph idx="1"/>
          </p:nvPr>
        </p:nvSpPr>
        <p:spPr>
          <a:xfrm>
            <a:off x="0" y="1371600"/>
            <a:ext cx="4800600" cy="5257800"/>
          </a:xfrm>
        </p:spPr>
        <p:txBody>
          <a:bodyPr>
            <a:normAutofit fontScale="85000" lnSpcReduction="10000"/>
          </a:bodyPr>
          <a:lstStyle/>
          <a:p>
            <a:pPr>
              <a:buNone/>
            </a:pPr>
            <a:r>
              <a:rPr lang="en-US" dirty="0" smtClean="0"/>
              <a:t>	“He lay in bed without shirt or pajamas, with </a:t>
            </a:r>
            <a:r>
              <a:rPr lang="en-US" i="1" dirty="0" smtClean="0"/>
              <a:t>Don Quixote </a:t>
            </a:r>
            <a:r>
              <a:rPr lang="en-US" dirty="0" smtClean="0"/>
              <a:t>on his night table. It is the book which he enjoys most and likes to read for relaxation…. The thought of our book excited him…: ‘It is a drama, a drama of ideas. It ought to be absorbing and highly interesting for everyone who likes science.’” </a:t>
            </a:r>
          </a:p>
          <a:p>
            <a:pPr algn="r">
              <a:buNone/>
            </a:pPr>
            <a:r>
              <a:rPr lang="en-US" dirty="0" smtClean="0"/>
              <a:t>Leopold </a:t>
            </a:r>
            <a:r>
              <a:rPr lang="en-US" dirty="0" err="1" smtClean="0"/>
              <a:t>Infeld</a:t>
            </a:r>
            <a:r>
              <a:rPr lang="en-US" dirty="0" smtClean="0"/>
              <a:t> </a:t>
            </a:r>
            <a:r>
              <a:rPr lang="en-US" i="1" dirty="0" smtClean="0"/>
              <a:t>Quest</a:t>
            </a:r>
            <a:r>
              <a:rPr lang="en-US" dirty="0" smtClean="0"/>
              <a:t> (1941)</a:t>
            </a:r>
            <a:endParaRPr lang="en-US" dirty="0"/>
          </a:p>
        </p:txBody>
      </p:sp>
      <p:sp>
        <p:nvSpPr>
          <p:cNvPr id="4" name="TextBox 3"/>
          <p:cNvSpPr txBox="1"/>
          <p:nvPr/>
        </p:nvSpPr>
        <p:spPr>
          <a:xfrm>
            <a:off x="6324600" y="6488668"/>
            <a:ext cx="1933543" cy="369332"/>
          </a:xfrm>
          <a:prstGeom prst="rect">
            <a:avLst/>
          </a:prstGeom>
          <a:noFill/>
        </p:spPr>
        <p:txBody>
          <a:bodyPr wrap="none" rtlCol="0">
            <a:spAutoFit/>
          </a:bodyPr>
          <a:lstStyle/>
          <a:p>
            <a:r>
              <a:rPr lang="en-US" dirty="0" smtClean="0">
                <a:hlinkClick r:id="rId2"/>
              </a:rPr>
              <a:t>Man of La Mancha</a:t>
            </a:r>
            <a:endParaRPr lang="en-US" dirty="0"/>
          </a:p>
        </p:txBody>
      </p:sp>
      <p:pic>
        <p:nvPicPr>
          <p:cNvPr id="365570" name="Picture 2" descr="http://www.oldmapsbooks.com/eBay/Aug12DonQ1.JPG"/>
          <p:cNvPicPr>
            <a:picLocks noChangeAspect="1" noChangeArrowheads="1"/>
          </p:cNvPicPr>
          <p:nvPr/>
        </p:nvPicPr>
        <p:blipFill>
          <a:blip r:embed="rId3" cstate="print"/>
          <a:srcRect/>
          <a:stretch>
            <a:fillRect/>
          </a:stretch>
        </p:blipFill>
        <p:spPr bwMode="auto">
          <a:xfrm>
            <a:off x="4876800" y="1425509"/>
            <a:ext cx="4038600" cy="4670491"/>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smtClean="0"/>
              <a:t>The Great Mystery Story</a:t>
            </a:r>
            <a:endParaRPr lang="en-US" dirty="0"/>
          </a:p>
        </p:txBody>
      </p:sp>
      <p:sp>
        <p:nvSpPr>
          <p:cNvPr id="3" name="Content Placeholder 2"/>
          <p:cNvSpPr>
            <a:spLocks noGrp="1"/>
          </p:cNvSpPr>
          <p:nvPr>
            <p:ph idx="1"/>
          </p:nvPr>
        </p:nvSpPr>
        <p:spPr>
          <a:xfrm>
            <a:off x="0" y="1143000"/>
            <a:ext cx="5181600" cy="5715000"/>
          </a:xfrm>
        </p:spPr>
        <p:txBody>
          <a:bodyPr>
            <a:normAutofit fontScale="92500"/>
          </a:bodyPr>
          <a:lstStyle/>
          <a:p>
            <a:pPr>
              <a:buNone/>
            </a:pPr>
            <a:r>
              <a:rPr lang="en-US" dirty="0" smtClean="0"/>
              <a:t>	</a:t>
            </a:r>
            <a:r>
              <a:rPr lang="en-US" sz="2800" dirty="0" smtClean="0"/>
              <a:t>“Galileo’s conclusion, the correct one, was formulated a generation later by Newton as the </a:t>
            </a:r>
            <a:r>
              <a:rPr lang="en-US" sz="2800" b="1" i="1" dirty="0" smtClean="0"/>
              <a:t>law of inertia</a:t>
            </a:r>
            <a:r>
              <a:rPr lang="en-US" sz="2800" dirty="0" smtClean="0"/>
              <a:t>. It is usually the first thing about physics which we learn by heart in school, and some of us may remember it: </a:t>
            </a:r>
            <a:r>
              <a:rPr lang="en-US" sz="2800" i="1" dirty="0" smtClean="0"/>
              <a:t>Every body perseveres in its state of rest, or of uniform motion in a right line, unless it is compelled to change that state by forces impressed thereon.”</a:t>
            </a:r>
          </a:p>
          <a:p>
            <a:pPr algn="r">
              <a:buNone/>
            </a:pPr>
            <a:r>
              <a:rPr lang="en-US" sz="2400" dirty="0" smtClean="0"/>
              <a:t>-Albert Einstein and Leopold </a:t>
            </a:r>
            <a:r>
              <a:rPr lang="en-US" sz="2400" dirty="0" err="1" smtClean="0"/>
              <a:t>Infeld</a:t>
            </a:r>
            <a:r>
              <a:rPr lang="en-US" sz="2400" dirty="0" smtClean="0"/>
              <a:t> </a:t>
            </a:r>
            <a:r>
              <a:rPr lang="en-US" sz="2400" i="1" dirty="0" smtClean="0"/>
              <a:t>The Evolution of Physics </a:t>
            </a:r>
            <a:r>
              <a:rPr lang="en-US" sz="2400" dirty="0" smtClean="0"/>
              <a:t>(1938) </a:t>
            </a:r>
            <a:endParaRPr lang="en-US" sz="2400" dirty="0"/>
          </a:p>
        </p:txBody>
      </p:sp>
      <p:pic>
        <p:nvPicPr>
          <p:cNvPr id="533506" name="Picture 2" descr="http://www.sciencephoto.com/image/227300/large/H4140010-Stamps_celebrating_Newton_s_Principia-SPL.jpg"/>
          <p:cNvPicPr>
            <a:picLocks noChangeAspect="1" noChangeArrowheads="1"/>
          </p:cNvPicPr>
          <p:nvPr/>
        </p:nvPicPr>
        <p:blipFill>
          <a:blip r:embed="rId2" cstate="print"/>
          <a:srcRect/>
          <a:stretch>
            <a:fillRect/>
          </a:stretch>
        </p:blipFill>
        <p:spPr bwMode="auto">
          <a:xfrm>
            <a:off x="5181600" y="1295400"/>
            <a:ext cx="3790950" cy="5048250"/>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1000"/>
            <a:lum/>
          </a:blip>
          <a:srcRect/>
          <a:stretch>
            <a:fillRect t="-17000" b="-17000"/>
          </a:stretch>
        </a:blipFill>
        <a:effectLst/>
      </p:bgPr>
    </p:bg>
    <p:spTree>
      <p:nvGrpSpPr>
        <p:cNvPr id="1" name=""/>
        <p:cNvGrpSpPr/>
        <p:nvPr/>
      </p:nvGrpSpPr>
      <p:grpSpPr>
        <a:xfrm>
          <a:off x="0" y="0"/>
          <a:ext cx="0" cy="0"/>
          <a:chOff x="0" y="0"/>
          <a:chExt cx="0" cy="0"/>
        </a:xfrm>
      </p:grpSpPr>
      <p:cxnSp>
        <p:nvCxnSpPr>
          <p:cNvPr id="3" name="Straight Arrow Connector 2"/>
          <p:cNvCxnSpPr/>
          <p:nvPr/>
        </p:nvCxnSpPr>
        <p:spPr>
          <a:xfrm>
            <a:off x="2362200" y="5486400"/>
            <a:ext cx="4495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flipH="1" flipV="1">
            <a:off x="457200" y="3580606"/>
            <a:ext cx="3810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43400" y="5562600"/>
            <a:ext cx="805029" cy="461665"/>
          </a:xfrm>
          <a:prstGeom prst="rect">
            <a:avLst/>
          </a:prstGeom>
          <a:noFill/>
        </p:spPr>
        <p:txBody>
          <a:bodyPr wrap="none" rtlCol="0">
            <a:spAutoFit/>
          </a:bodyPr>
          <a:lstStyle/>
          <a:p>
            <a:r>
              <a:rPr lang="en-US" sz="2400" dirty="0" smtClean="0"/>
              <a:t>Time</a:t>
            </a:r>
            <a:endParaRPr lang="en-US" sz="2400" dirty="0"/>
          </a:p>
        </p:txBody>
      </p:sp>
      <p:sp>
        <p:nvSpPr>
          <p:cNvPr id="10" name="TextBox 9"/>
          <p:cNvSpPr txBox="1"/>
          <p:nvPr/>
        </p:nvSpPr>
        <p:spPr>
          <a:xfrm rot="16200000">
            <a:off x="1397022" y="3174979"/>
            <a:ext cx="1172822" cy="461665"/>
          </a:xfrm>
          <a:prstGeom prst="rect">
            <a:avLst/>
          </a:prstGeom>
          <a:noFill/>
        </p:spPr>
        <p:txBody>
          <a:bodyPr wrap="none" rtlCol="0">
            <a:spAutoFit/>
          </a:bodyPr>
          <a:lstStyle/>
          <a:p>
            <a:r>
              <a:rPr lang="en-US" sz="2400" dirty="0" smtClean="0"/>
              <a:t>Velocity</a:t>
            </a:r>
            <a:endParaRPr lang="en-US" sz="2400" dirty="0"/>
          </a:p>
        </p:txBody>
      </p:sp>
      <p:sp>
        <p:nvSpPr>
          <p:cNvPr id="12" name="Down Arrow 11"/>
          <p:cNvSpPr/>
          <p:nvPr/>
        </p:nvSpPr>
        <p:spPr>
          <a:xfrm>
            <a:off x="4572000" y="3048000"/>
            <a:ext cx="457200" cy="4450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10000" y="2438400"/>
            <a:ext cx="1950342" cy="461665"/>
          </a:xfrm>
          <a:prstGeom prst="rect">
            <a:avLst/>
          </a:prstGeom>
        </p:spPr>
        <p:txBody>
          <a:bodyPr wrap="none">
            <a:spAutoFit/>
          </a:bodyPr>
          <a:lstStyle/>
          <a:p>
            <a:r>
              <a:rPr lang="en-US" sz="2400" dirty="0" smtClean="0"/>
              <a:t>Remove Force</a:t>
            </a:r>
            <a:endParaRPr lang="en-US" sz="2400" dirty="0"/>
          </a:p>
        </p:txBody>
      </p:sp>
      <p:cxnSp>
        <p:nvCxnSpPr>
          <p:cNvPr id="15" name="Straight Connector 14"/>
          <p:cNvCxnSpPr/>
          <p:nvPr/>
        </p:nvCxnSpPr>
        <p:spPr>
          <a:xfrm flipV="1">
            <a:off x="2362200" y="3581400"/>
            <a:ext cx="2438400" cy="1905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00600" y="3581400"/>
            <a:ext cx="1828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0" y="493693"/>
            <a:ext cx="4366645" cy="954107"/>
          </a:xfrm>
          <a:prstGeom prst="rect">
            <a:avLst/>
          </a:prstGeom>
          <a:noFill/>
        </p:spPr>
        <p:txBody>
          <a:bodyPr wrap="none" rtlCol="0">
            <a:spAutoFit/>
          </a:bodyPr>
          <a:lstStyle/>
          <a:p>
            <a:r>
              <a:rPr lang="en-US" sz="2800" dirty="0" smtClean="0"/>
              <a:t>N1: When F = 0; v = constant</a:t>
            </a:r>
          </a:p>
          <a:p>
            <a:r>
              <a:rPr lang="en-US" sz="2800" dirty="0" smtClean="0"/>
              <a:t>N2: When F </a:t>
            </a:r>
            <a:r>
              <a:rPr lang="en-US" sz="2800" dirty="0" smtClean="0">
                <a:latin typeface="Times New Roman"/>
                <a:cs typeface="Times New Roman"/>
              </a:rPr>
              <a:t>≠ 0; </a:t>
            </a:r>
            <a:r>
              <a:rPr lang="en-US" sz="2800" dirty="0" err="1" smtClean="0">
                <a:latin typeface="Times New Roman"/>
                <a:cs typeface="Times New Roman"/>
              </a:rPr>
              <a:t>dv</a:t>
            </a:r>
            <a:r>
              <a:rPr lang="en-US" sz="2800" dirty="0" smtClean="0">
                <a:latin typeface="Times New Roman"/>
                <a:cs typeface="Times New Roman"/>
              </a:rPr>
              <a:t>/</a:t>
            </a:r>
            <a:r>
              <a:rPr lang="en-US" sz="2800" dirty="0" err="1" smtClean="0">
                <a:latin typeface="Times New Roman"/>
                <a:cs typeface="Times New Roman"/>
              </a:rPr>
              <a:t>dt</a:t>
            </a:r>
            <a:r>
              <a:rPr lang="en-US" sz="2800" dirty="0" smtClean="0">
                <a:latin typeface="Times New Roman"/>
                <a:cs typeface="Times New Roman"/>
              </a:rPr>
              <a:t> = F/m</a:t>
            </a:r>
            <a:endParaRPr lang="en-US" sz="2800"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1000"/>
            <a:lum/>
          </a:blip>
          <a:srcRect/>
          <a:stretch>
            <a:fillRect t="-17000" b="-17000"/>
          </a:stretch>
        </a:blipFill>
        <a:effectLst/>
      </p:bgPr>
    </p:bg>
    <p:spTree>
      <p:nvGrpSpPr>
        <p:cNvPr id="1" name=""/>
        <p:cNvGrpSpPr/>
        <p:nvPr/>
      </p:nvGrpSpPr>
      <p:grpSpPr>
        <a:xfrm>
          <a:off x="0" y="0"/>
          <a:ext cx="0" cy="0"/>
          <a:chOff x="0" y="0"/>
          <a:chExt cx="0" cy="0"/>
        </a:xfrm>
      </p:grpSpPr>
      <p:cxnSp>
        <p:nvCxnSpPr>
          <p:cNvPr id="3" name="Straight Arrow Connector 2"/>
          <p:cNvCxnSpPr/>
          <p:nvPr/>
        </p:nvCxnSpPr>
        <p:spPr>
          <a:xfrm>
            <a:off x="2362200" y="5486400"/>
            <a:ext cx="4495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flipH="1" flipV="1">
            <a:off x="457200" y="3580606"/>
            <a:ext cx="3810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362200" y="1828800"/>
            <a:ext cx="3733800" cy="36576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200400" y="5715000"/>
            <a:ext cx="3043718" cy="461665"/>
          </a:xfrm>
          <a:prstGeom prst="rect">
            <a:avLst/>
          </a:prstGeom>
          <a:noFill/>
        </p:spPr>
        <p:txBody>
          <a:bodyPr wrap="none" rtlCol="0">
            <a:spAutoFit/>
          </a:bodyPr>
          <a:lstStyle/>
          <a:p>
            <a:r>
              <a:rPr lang="en-US" sz="2400" dirty="0" smtClean="0"/>
              <a:t>Impulse = Force x Time</a:t>
            </a:r>
            <a:endParaRPr lang="en-US" sz="2400" dirty="0"/>
          </a:p>
        </p:txBody>
      </p:sp>
      <p:sp>
        <p:nvSpPr>
          <p:cNvPr id="10" name="TextBox 9"/>
          <p:cNvSpPr txBox="1"/>
          <p:nvPr/>
        </p:nvSpPr>
        <p:spPr>
          <a:xfrm rot="16200000">
            <a:off x="1397022" y="3174979"/>
            <a:ext cx="1172822" cy="461665"/>
          </a:xfrm>
          <a:prstGeom prst="rect">
            <a:avLst/>
          </a:prstGeom>
          <a:noFill/>
        </p:spPr>
        <p:txBody>
          <a:bodyPr wrap="none" rtlCol="0">
            <a:spAutoFit/>
          </a:bodyPr>
          <a:lstStyle/>
          <a:p>
            <a:r>
              <a:rPr lang="en-US" sz="2400" dirty="0" smtClean="0"/>
              <a:t>Velocity</a:t>
            </a:r>
            <a:endParaRPr lang="en-US" sz="2400" dirty="0"/>
          </a:p>
        </p:txBody>
      </p:sp>
      <p:sp>
        <p:nvSpPr>
          <p:cNvPr id="7" name="Rectangle 6"/>
          <p:cNvSpPr/>
          <p:nvPr/>
        </p:nvSpPr>
        <p:spPr>
          <a:xfrm>
            <a:off x="4495800" y="533400"/>
            <a:ext cx="4334841" cy="523220"/>
          </a:xfrm>
          <a:prstGeom prst="rect">
            <a:avLst/>
          </a:prstGeom>
        </p:spPr>
        <p:txBody>
          <a:bodyPr wrap="none">
            <a:spAutoFit/>
          </a:bodyPr>
          <a:lstStyle/>
          <a:p>
            <a:r>
              <a:rPr lang="en-US" sz="2800" dirty="0" smtClean="0"/>
              <a:t>N2: When F </a:t>
            </a:r>
            <a:r>
              <a:rPr lang="en-US" sz="2800" dirty="0" smtClean="0">
                <a:latin typeface="Times New Roman"/>
                <a:cs typeface="Times New Roman"/>
              </a:rPr>
              <a:t>≠ 0; </a:t>
            </a:r>
            <a:r>
              <a:rPr lang="en-US" sz="2800" dirty="0" err="1" smtClean="0">
                <a:latin typeface="Times New Roman"/>
                <a:cs typeface="Times New Roman"/>
              </a:rPr>
              <a:t>dv</a:t>
            </a:r>
            <a:r>
              <a:rPr lang="en-US" sz="2800" dirty="0" smtClean="0">
                <a:latin typeface="Times New Roman"/>
                <a:cs typeface="Times New Roman"/>
              </a:rPr>
              <a:t>/</a:t>
            </a:r>
            <a:r>
              <a:rPr lang="en-US" sz="2800" dirty="0" err="1" smtClean="0">
                <a:latin typeface="Times New Roman"/>
                <a:cs typeface="Times New Roman"/>
              </a:rPr>
              <a:t>dt</a:t>
            </a:r>
            <a:r>
              <a:rPr lang="en-US" sz="2800" dirty="0" smtClean="0">
                <a:latin typeface="Times New Roman"/>
                <a:cs typeface="Times New Roman"/>
              </a:rPr>
              <a:t> = F/m</a:t>
            </a:r>
            <a:endParaRPr lang="en-US" sz="28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600" dirty="0" smtClean="0"/>
              <a:t>To What Extent is the Law of Inertia Supported by Experience?</a:t>
            </a:r>
            <a:endParaRPr lang="en-US" sz="3600" dirty="0"/>
          </a:p>
        </p:txBody>
      </p:sp>
      <p:sp>
        <p:nvSpPr>
          <p:cNvPr id="3" name="Content Placeholder 2"/>
          <p:cNvSpPr>
            <a:spLocks noGrp="1"/>
          </p:cNvSpPr>
          <p:nvPr>
            <p:ph idx="1"/>
          </p:nvPr>
        </p:nvSpPr>
        <p:spPr>
          <a:xfrm>
            <a:off x="0" y="4191000"/>
            <a:ext cx="9144000" cy="3276600"/>
          </a:xfrm>
        </p:spPr>
        <p:txBody>
          <a:bodyPr>
            <a:normAutofit/>
          </a:bodyPr>
          <a:lstStyle/>
          <a:p>
            <a:pPr>
              <a:buNone/>
            </a:pPr>
            <a:r>
              <a:rPr lang="en-US" dirty="0" smtClean="0"/>
              <a:t>	</a:t>
            </a:r>
            <a:r>
              <a:rPr lang="en-US" sz="2800" dirty="0" smtClean="0"/>
              <a:t>“We have seen that this law of inertia cannot be derived directly from experiment, but only by speculative thinking consistent with observation. The </a:t>
            </a:r>
            <a:r>
              <a:rPr lang="en-US" sz="2800" b="1" dirty="0" smtClean="0"/>
              <a:t>idealized</a:t>
            </a:r>
            <a:r>
              <a:rPr lang="en-US" sz="2800" dirty="0" smtClean="0"/>
              <a:t> experiment can never be actually performed, although it leads to a profound understanding of </a:t>
            </a:r>
            <a:r>
              <a:rPr lang="en-US" sz="2800" b="1" i="1" dirty="0" smtClean="0"/>
              <a:t>real</a:t>
            </a:r>
            <a:r>
              <a:rPr lang="en-US" sz="2800" dirty="0" smtClean="0"/>
              <a:t> experiments.” </a:t>
            </a:r>
          </a:p>
          <a:p>
            <a:pPr algn="r">
              <a:buNone/>
            </a:pPr>
            <a:r>
              <a:rPr lang="en-US" sz="1800" dirty="0" smtClean="0"/>
              <a:t>-Einstein and </a:t>
            </a:r>
            <a:r>
              <a:rPr lang="en-US" sz="1800" dirty="0" err="1" smtClean="0"/>
              <a:t>Infeld</a:t>
            </a:r>
            <a:r>
              <a:rPr lang="en-US" sz="1800" dirty="0" smtClean="0"/>
              <a:t> </a:t>
            </a:r>
            <a:r>
              <a:rPr lang="en-US" sz="1800" i="1" dirty="0" smtClean="0"/>
              <a:t>The Evolution of Physics </a:t>
            </a:r>
            <a:r>
              <a:rPr lang="en-US" sz="1800" dirty="0" smtClean="0"/>
              <a:t>(1938) </a:t>
            </a:r>
            <a:endParaRPr lang="en-US" sz="1800" dirty="0"/>
          </a:p>
        </p:txBody>
      </p:sp>
      <p:pic>
        <p:nvPicPr>
          <p:cNvPr id="537602" name="Picture 2" descr="http://openparachute.files.wordpress.com/2007/12/modern-science-method.jpg?w=500"/>
          <p:cNvPicPr>
            <a:picLocks noChangeAspect="1" noChangeArrowheads="1"/>
          </p:cNvPicPr>
          <p:nvPr/>
        </p:nvPicPr>
        <p:blipFill>
          <a:blip r:embed="rId3" cstate="print"/>
          <a:srcRect/>
          <a:stretch>
            <a:fillRect/>
          </a:stretch>
        </p:blipFill>
        <p:spPr bwMode="auto">
          <a:xfrm>
            <a:off x="1981200" y="1191576"/>
            <a:ext cx="5105400" cy="2999424"/>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From the falling of an apple…</a:t>
            </a:r>
            <a:endParaRPr lang="en-US" dirty="0">
              <a:solidFill>
                <a:srgbClr val="FF0000"/>
              </a:solidFill>
            </a:endParaRPr>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1232900" name="Picture 4" descr="http://roberts0910.wikis.birmingham.k12.mi.us/file/view/FallingApple.jpg/112025397/FallingApple.jpg"/>
          <p:cNvPicPr>
            <a:picLocks noChangeAspect="1" noChangeArrowheads="1"/>
          </p:cNvPicPr>
          <p:nvPr/>
        </p:nvPicPr>
        <p:blipFill>
          <a:blip r:embed="rId2" cstate="print"/>
          <a:srcRect/>
          <a:stretch>
            <a:fillRect/>
          </a:stretch>
        </p:blipFill>
        <p:spPr bwMode="auto">
          <a:xfrm>
            <a:off x="2819400" y="1524000"/>
            <a:ext cx="3153537" cy="4724400"/>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532" name="Picture 4" descr="http://upload.wikimedia.org/wikipedia/commons/0/08/Isaac_Newton_apple_tree,_Babson_College_-_IMG_0430.JPG"/>
          <p:cNvPicPr>
            <a:picLocks noChangeAspect="1" noChangeArrowheads="1"/>
          </p:cNvPicPr>
          <p:nvPr/>
        </p:nvPicPr>
        <p:blipFill>
          <a:blip r:embed="rId2" cstate="print"/>
          <a:srcRect/>
          <a:stretch>
            <a:fillRect/>
          </a:stretch>
        </p:blipFill>
        <p:spPr bwMode="auto">
          <a:xfrm>
            <a:off x="0" y="-2717"/>
            <a:ext cx="9144000" cy="6860718"/>
          </a:xfrm>
          <a:prstGeom prst="rect">
            <a:avLst/>
          </a:prstGeom>
          <a:noFill/>
        </p:spPr>
      </p:pic>
      <p:pic>
        <p:nvPicPr>
          <p:cNvPr id="662534" name="Picture 6" descr="http://farm4.static.flickr.com/3054/2559274344_9a681383fa_z.jpg"/>
          <p:cNvPicPr>
            <a:picLocks noChangeAspect="1" noChangeArrowheads="1"/>
          </p:cNvPicPr>
          <p:nvPr/>
        </p:nvPicPr>
        <p:blipFill>
          <a:blip r:embed="rId3" cstate="print"/>
          <a:srcRect l="22500" t="28500" r="24750" b="33000"/>
          <a:stretch>
            <a:fillRect/>
          </a:stretch>
        </p:blipFill>
        <p:spPr bwMode="auto">
          <a:xfrm>
            <a:off x="5638800" y="4191000"/>
            <a:ext cx="3215640" cy="1760220"/>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…to the movement of the planets.</a:t>
            </a:r>
            <a:endParaRPr lang="en-US" dirty="0">
              <a:solidFill>
                <a:srgbClr val="FF0000"/>
              </a:solidFill>
            </a:endParaRPr>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1233922" name="Picture 2" descr="http://upload.wikimedia.org/wikipedia/commons/thumb/c/c2/Solar_sys.jpg/600px-Solar_sys.jpg"/>
          <p:cNvPicPr>
            <a:picLocks noChangeAspect="1" noChangeArrowheads="1"/>
          </p:cNvPicPr>
          <p:nvPr/>
        </p:nvPicPr>
        <p:blipFill>
          <a:blip r:embed="rId2" cstate="print"/>
          <a:srcRect/>
          <a:stretch>
            <a:fillRect/>
          </a:stretch>
        </p:blipFill>
        <p:spPr bwMode="auto">
          <a:xfrm>
            <a:off x="914400" y="1480057"/>
            <a:ext cx="7467600" cy="4692143"/>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144000" cy="1143000"/>
          </a:xfrm>
        </p:spPr>
        <p:txBody>
          <a:bodyPr>
            <a:noAutofit/>
          </a:bodyPr>
          <a:lstStyle/>
          <a:p>
            <a:r>
              <a:rPr lang="en-US" sz="3600" dirty="0" smtClean="0"/>
              <a:t>Isaac Newton was so successful that he was interred in Westminster Abbey.</a:t>
            </a:r>
            <a:endParaRPr lang="en-US" sz="3600" dirty="0"/>
          </a:p>
        </p:txBody>
      </p:sp>
      <p:sp>
        <p:nvSpPr>
          <p:cNvPr id="3" name="Content Placeholder 2"/>
          <p:cNvSpPr>
            <a:spLocks noGrp="1"/>
          </p:cNvSpPr>
          <p:nvPr>
            <p:ph idx="1"/>
          </p:nvPr>
        </p:nvSpPr>
        <p:spPr>
          <a:xfrm>
            <a:off x="-152400" y="1600200"/>
            <a:ext cx="5257800" cy="5257800"/>
          </a:xfrm>
        </p:spPr>
        <p:txBody>
          <a:bodyPr>
            <a:normAutofit fontScale="92500" lnSpcReduction="20000"/>
          </a:bodyPr>
          <a:lstStyle/>
          <a:p>
            <a:pPr>
              <a:buNone/>
            </a:pPr>
            <a:r>
              <a:rPr lang="en-US" sz="2800" dirty="0" smtClean="0"/>
              <a:t>	</a:t>
            </a:r>
            <a:r>
              <a:rPr lang="en-US" sz="2800" i="1" dirty="0" smtClean="0"/>
              <a:t>Here is buried Isaac Newton, Knight, who by a strength of mind almost divine…, explored… what no other scholar has previously imagined…. Diligent, sagacious and faithful, in his expositions of nature, antiquity and the holy Scriptures, he vindicated by his philosophy the majesty of God mighty and good, and expressed the simplicity of the Gospel in his manners. Mortals rejoice that there has existed such and so great an ornament of the human race!....</a:t>
            </a:r>
            <a:r>
              <a:rPr lang="en-US" sz="2800" dirty="0" smtClean="0"/>
              <a:t> </a:t>
            </a:r>
            <a:endParaRPr lang="en-US" sz="2800" dirty="0"/>
          </a:p>
        </p:txBody>
      </p:sp>
      <p:pic>
        <p:nvPicPr>
          <p:cNvPr id="5" name="Picture 4" descr="http://farm1.static.flickr.com/120/291531988_302c7a78c8_z.jpg?zz=1"/>
          <p:cNvPicPr>
            <a:picLocks noChangeAspect="1" noChangeArrowheads="1"/>
          </p:cNvPicPr>
          <p:nvPr/>
        </p:nvPicPr>
        <p:blipFill>
          <a:blip r:embed="rId2" cstate="print"/>
          <a:srcRect l="14625" r="13500"/>
          <a:stretch>
            <a:fillRect/>
          </a:stretch>
        </p:blipFill>
        <p:spPr bwMode="auto">
          <a:xfrm>
            <a:off x="5105400" y="1828800"/>
            <a:ext cx="3894679" cy="4267200"/>
          </a:xfrm>
          <a:prstGeom prst="rect">
            <a:avLst/>
          </a:prstGeom>
          <a:noFill/>
        </p:spPr>
      </p:pic>
      <p:sp>
        <p:nvSpPr>
          <p:cNvPr id="6" name="Rectangle 5"/>
          <p:cNvSpPr/>
          <p:nvPr/>
        </p:nvSpPr>
        <p:spPr>
          <a:xfrm>
            <a:off x="6172200" y="6324600"/>
            <a:ext cx="2375330" cy="369332"/>
          </a:xfrm>
          <a:prstGeom prst="rect">
            <a:avLst/>
          </a:prstGeom>
        </p:spPr>
        <p:txBody>
          <a:bodyPr wrap="none">
            <a:spAutoFit/>
          </a:bodyPr>
          <a:lstStyle/>
          <a:p>
            <a:r>
              <a:rPr lang="en-US" dirty="0" smtClean="0">
                <a:hlinkClick r:id="rId3"/>
              </a:rPr>
              <a:t>Westminster Abbey.org</a:t>
            </a:r>
            <a:endParaRPr lang="en-US"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Alexander Pope on Newton</a:t>
            </a:r>
            <a:endParaRPr lang="en-US" dirty="0"/>
          </a:p>
        </p:txBody>
      </p:sp>
      <p:sp>
        <p:nvSpPr>
          <p:cNvPr id="3" name="Content Placeholder 2"/>
          <p:cNvSpPr>
            <a:spLocks noGrp="1"/>
          </p:cNvSpPr>
          <p:nvPr>
            <p:ph idx="1"/>
          </p:nvPr>
        </p:nvSpPr>
        <p:spPr>
          <a:xfrm>
            <a:off x="-152400" y="1646237"/>
            <a:ext cx="5562600" cy="4525963"/>
          </a:xfrm>
        </p:spPr>
        <p:txBody>
          <a:bodyPr/>
          <a:lstStyle/>
          <a:p>
            <a:pPr>
              <a:buNone/>
            </a:pPr>
            <a:r>
              <a:rPr lang="en-US" i="1" dirty="0" smtClean="0"/>
              <a:t> </a:t>
            </a:r>
          </a:p>
          <a:p>
            <a:pPr>
              <a:buNone/>
            </a:pPr>
            <a:r>
              <a:rPr lang="en-US" sz="3600" i="1" dirty="0" smtClean="0"/>
              <a:t>	“Nature and Nature’s laws lay hid in night: </a:t>
            </a:r>
          </a:p>
          <a:p>
            <a:pPr>
              <a:buNone/>
            </a:pPr>
            <a:r>
              <a:rPr lang="en-US" sz="3600" i="1" dirty="0" smtClean="0"/>
              <a:t>	God said, ‘Let Newton be!’ </a:t>
            </a:r>
          </a:p>
          <a:p>
            <a:pPr>
              <a:buNone/>
            </a:pPr>
            <a:r>
              <a:rPr lang="en-US" sz="3600" i="1" dirty="0" smtClean="0"/>
              <a:t>	and all was light.”</a:t>
            </a:r>
            <a:endParaRPr lang="en-US" sz="3600" i="1" dirty="0"/>
          </a:p>
        </p:txBody>
      </p:sp>
      <p:pic>
        <p:nvPicPr>
          <p:cNvPr id="1229826" name="Picture 2" descr="http://t1.gstatic.com/images?q=tbn:ANd9GcSQpeLJa23_JGnclRp--NmdcPmtSqb0ivpOI8dScdSPFKKsjQqX"/>
          <p:cNvPicPr>
            <a:picLocks noChangeAspect="1" noChangeArrowheads="1"/>
          </p:cNvPicPr>
          <p:nvPr/>
        </p:nvPicPr>
        <p:blipFill>
          <a:blip r:embed="rId2" cstate="print"/>
          <a:srcRect/>
          <a:stretch>
            <a:fillRect/>
          </a:stretch>
        </p:blipFill>
        <p:spPr bwMode="auto">
          <a:xfrm>
            <a:off x="5584371" y="1447800"/>
            <a:ext cx="3331029" cy="51816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Newton’s Absolute Time</a:t>
            </a:r>
            <a:endParaRPr lang="en-US" dirty="0"/>
          </a:p>
        </p:txBody>
      </p:sp>
      <p:sp>
        <p:nvSpPr>
          <p:cNvPr id="3" name="Content Placeholder 2"/>
          <p:cNvSpPr>
            <a:spLocks noGrp="1"/>
          </p:cNvSpPr>
          <p:nvPr>
            <p:ph idx="1"/>
          </p:nvPr>
        </p:nvSpPr>
        <p:spPr>
          <a:xfrm>
            <a:off x="152400" y="1447800"/>
            <a:ext cx="5105400" cy="5410200"/>
          </a:xfrm>
        </p:spPr>
        <p:txBody>
          <a:bodyPr>
            <a:normAutofit lnSpcReduction="10000"/>
          </a:bodyPr>
          <a:lstStyle/>
          <a:p>
            <a:r>
              <a:rPr lang="en-US" dirty="0" smtClean="0"/>
              <a:t>Motion is the change of position with time.</a:t>
            </a:r>
          </a:p>
          <a:p>
            <a:r>
              <a:rPr lang="en-US" dirty="0" smtClean="0"/>
              <a:t>According to Newton, time (and space) are absolute.</a:t>
            </a:r>
          </a:p>
          <a:p>
            <a:r>
              <a:rPr lang="en-US" i="1" dirty="0" smtClean="0"/>
              <a:t>“Absolute, true, and mathematical time, in and of itself and of its own nature, without reference to anything external, flows uniformly and by another name is called duration. ”</a:t>
            </a:r>
            <a:endParaRPr lang="en-US" dirty="0"/>
          </a:p>
        </p:txBody>
      </p:sp>
      <p:pic>
        <p:nvPicPr>
          <p:cNvPr id="653314" name="Picture 2" descr="http://www.astro.uu.se/librarynew/OldLibrary/Images/bilder-gambibl/newton-principia.jpg"/>
          <p:cNvPicPr>
            <a:picLocks noChangeAspect="1" noChangeArrowheads="1"/>
          </p:cNvPicPr>
          <p:nvPr/>
        </p:nvPicPr>
        <p:blipFill>
          <a:blip r:embed="rId2" cstate="print"/>
          <a:srcRect/>
          <a:stretch>
            <a:fillRect/>
          </a:stretch>
        </p:blipFill>
        <p:spPr bwMode="auto">
          <a:xfrm>
            <a:off x="5334000" y="1600200"/>
            <a:ext cx="3581400" cy="466186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the Plants Tell Us?</a:t>
            </a:r>
            <a:endParaRPr lang="en-US" dirty="0"/>
          </a:p>
        </p:txBody>
      </p:sp>
      <p:sp>
        <p:nvSpPr>
          <p:cNvPr id="3" name="Content Placeholder 2"/>
          <p:cNvSpPr>
            <a:spLocks noGrp="1"/>
          </p:cNvSpPr>
          <p:nvPr>
            <p:ph idx="1"/>
          </p:nvPr>
        </p:nvSpPr>
        <p:spPr>
          <a:xfrm>
            <a:off x="152400" y="1798637"/>
            <a:ext cx="4114800" cy="5059363"/>
          </a:xfrm>
        </p:spPr>
        <p:txBody>
          <a:bodyPr>
            <a:normAutofit fontScale="92500" lnSpcReduction="20000"/>
          </a:bodyPr>
          <a:lstStyle/>
          <a:p>
            <a:pPr>
              <a:buNone/>
            </a:pPr>
            <a:r>
              <a:rPr lang="en-US" dirty="0" smtClean="0"/>
              <a:t>	“He took me to his study with its great window overlooking the bright autumn colors of his lovely garden, and his first and only remark that did not concern physics was: ‘</a:t>
            </a:r>
            <a:r>
              <a:rPr lang="en-US" i="1" dirty="0" smtClean="0"/>
              <a:t>There is a beautiful view from this window.’”</a:t>
            </a:r>
          </a:p>
          <a:p>
            <a:pPr>
              <a:buNone/>
            </a:pPr>
            <a:endParaRPr lang="en-US" i="1" dirty="0" smtClean="0"/>
          </a:p>
          <a:p>
            <a:pPr algn="r">
              <a:buNone/>
            </a:pPr>
            <a:r>
              <a:rPr lang="en-US" sz="2200" dirty="0" smtClean="0"/>
              <a:t>Leopold </a:t>
            </a:r>
            <a:r>
              <a:rPr lang="en-US" sz="2200" dirty="0" err="1" smtClean="0"/>
              <a:t>Infeld</a:t>
            </a:r>
            <a:r>
              <a:rPr lang="en-US" sz="2200" dirty="0" smtClean="0"/>
              <a:t> </a:t>
            </a:r>
            <a:r>
              <a:rPr lang="en-US" sz="2200" i="1" dirty="0" smtClean="0"/>
              <a:t>Quest</a:t>
            </a:r>
            <a:r>
              <a:rPr lang="en-US" sz="2200" dirty="0" smtClean="0"/>
              <a:t> (1941)</a:t>
            </a:r>
          </a:p>
          <a:p>
            <a:pPr algn="r">
              <a:buNone/>
            </a:pPr>
            <a:endParaRPr lang="en-US" sz="2600" i="1" dirty="0"/>
          </a:p>
        </p:txBody>
      </p:sp>
      <p:pic>
        <p:nvPicPr>
          <p:cNvPr id="380930" name="Picture 2" descr="http://www.anniesremedy.com/images/oils/iStock_ginkgo-backlit.jpg"/>
          <p:cNvPicPr>
            <a:picLocks noChangeAspect="1" noChangeArrowheads="1"/>
          </p:cNvPicPr>
          <p:nvPr/>
        </p:nvPicPr>
        <p:blipFill>
          <a:blip r:embed="rId2" cstate="print"/>
          <a:srcRect/>
          <a:stretch>
            <a:fillRect/>
          </a:stretch>
        </p:blipFill>
        <p:spPr bwMode="auto">
          <a:xfrm>
            <a:off x="4343400" y="1828800"/>
            <a:ext cx="4572000" cy="4059382"/>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Newton by William Blake (1795)</a:t>
            </a:r>
            <a:endParaRPr lang="en-US" dirty="0"/>
          </a:p>
        </p:txBody>
      </p:sp>
      <p:sp>
        <p:nvSpPr>
          <p:cNvPr id="3" name="Content Placeholder 2"/>
          <p:cNvSpPr>
            <a:spLocks noGrp="1"/>
          </p:cNvSpPr>
          <p:nvPr>
            <p:ph idx="1"/>
          </p:nvPr>
        </p:nvSpPr>
        <p:spPr>
          <a:xfrm>
            <a:off x="0" y="5029200"/>
            <a:ext cx="9144000" cy="1981200"/>
          </a:xfrm>
        </p:spPr>
        <p:txBody>
          <a:bodyPr>
            <a:normAutofit/>
          </a:bodyPr>
          <a:lstStyle/>
          <a:p>
            <a:pPr>
              <a:buNone/>
            </a:pPr>
            <a:endParaRPr lang="en-US" sz="2800" dirty="0" smtClean="0"/>
          </a:p>
          <a:p>
            <a:pPr>
              <a:buNone/>
            </a:pPr>
            <a:r>
              <a:rPr lang="en-US" sz="2800" dirty="0" smtClean="0"/>
              <a:t>	While reducing the world to equations, Newton may have missed a chunk of reality depicted behind him.</a:t>
            </a:r>
            <a:endParaRPr lang="en-US" sz="2800" dirty="0"/>
          </a:p>
        </p:txBody>
      </p:sp>
      <p:sp>
        <p:nvSpPr>
          <p:cNvPr id="4" name="Rectangle 3"/>
          <p:cNvSpPr/>
          <p:nvPr/>
        </p:nvSpPr>
        <p:spPr>
          <a:xfrm>
            <a:off x="7576135" y="6488668"/>
            <a:ext cx="1567865" cy="369332"/>
          </a:xfrm>
          <a:prstGeom prst="rect">
            <a:avLst/>
          </a:prstGeom>
        </p:spPr>
        <p:txBody>
          <a:bodyPr wrap="none">
            <a:spAutoFit/>
          </a:bodyPr>
          <a:lstStyle/>
          <a:p>
            <a:r>
              <a:rPr lang="en-US" dirty="0" smtClean="0">
                <a:hlinkClick r:id="rId2"/>
              </a:rPr>
              <a:t>Tate Collection</a:t>
            </a:r>
            <a:endParaRPr lang="en-US" dirty="0"/>
          </a:p>
        </p:txBody>
      </p:sp>
      <p:pic>
        <p:nvPicPr>
          <p:cNvPr id="5" name="Picture 8" descr="William Blake Newton 1795/circa 1805"/>
          <p:cNvPicPr>
            <a:picLocks noChangeAspect="1" noChangeArrowheads="1"/>
          </p:cNvPicPr>
          <p:nvPr/>
        </p:nvPicPr>
        <p:blipFill>
          <a:blip r:embed="rId3" cstate="print"/>
          <a:srcRect/>
          <a:stretch>
            <a:fillRect/>
          </a:stretch>
        </p:blipFill>
        <p:spPr bwMode="auto">
          <a:xfrm>
            <a:off x="1676400" y="990003"/>
            <a:ext cx="5715000" cy="4420197"/>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Maxwell’s Equations</a:t>
            </a:r>
            <a:endParaRPr lang="en-US" dirty="0"/>
          </a:p>
        </p:txBody>
      </p:sp>
      <p:sp>
        <p:nvSpPr>
          <p:cNvPr id="3" name="Content Placeholder 2"/>
          <p:cNvSpPr>
            <a:spLocks noGrp="1"/>
          </p:cNvSpPr>
          <p:nvPr>
            <p:ph idx="1"/>
          </p:nvPr>
        </p:nvSpPr>
        <p:spPr>
          <a:xfrm>
            <a:off x="152400" y="1524001"/>
            <a:ext cx="4038600" cy="5181600"/>
          </a:xfrm>
        </p:spPr>
        <p:txBody>
          <a:bodyPr>
            <a:normAutofit fontScale="85000" lnSpcReduction="10000"/>
          </a:bodyPr>
          <a:lstStyle/>
          <a:p>
            <a:r>
              <a:rPr lang="en-US" dirty="0" smtClean="0"/>
              <a:t>Bodies can be charged and charged bodies create an electric field.</a:t>
            </a:r>
          </a:p>
          <a:p>
            <a:r>
              <a:rPr lang="en-US" dirty="0" smtClean="0"/>
              <a:t>Moving charged bodies create a magnetic field.</a:t>
            </a:r>
          </a:p>
          <a:p>
            <a:r>
              <a:rPr lang="en-US" dirty="0" smtClean="0"/>
              <a:t>A time-varying magnetic field creates an electric field (Faraday’s Law) and a time-varying electric field creates a magnetic field (Ampere’s Law).</a:t>
            </a:r>
          </a:p>
          <a:p>
            <a:endParaRPr lang="en-US" dirty="0"/>
          </a:p>
        </p:txBody>
      </p:sp>
      <p:pic>
        <p:nvPicPr>
          <p:cNvPr id="1250306" name="Picture 2" descr="http://rlv.zcache.com/and_god_said_maxwells_equations_tshirt-p235628270699537542q6vb_400.jpg"/>
          <p:cNvPicPr>
            <a:picLocks noChangeAspect="1" noChangeArrowheads="1"/>
          </p:cNvPicPr>
          <p:nvPr/>
        </p:nvPicPr>
        <p:blipFill>
          <a:blip r:embed="rId2" cstate="print"/>
          <a:srcRect/>
          <a:stretch>
            <a:fillRect/>
          </a:stretch>
        </p:blipFill>
        <p:spPr bwMode="auto">
          <a:xfrm>
            <a:off x="4267200" y="1600200"/>
            <a:ext cx="4648200" cy="46482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Maxwell’s Wave Equation</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sp>
        <p:nvSpPr>
          <p:cNvPr id="1246219"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46221"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231F20"/>
                </a:solidFill>
                <a:effectLst/>
                <a:latin typeface="Times New Roman" pitchFamily="18" charset="0"/>
                <a:ea typeface="CMR10"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6222" name="Rectangle 14"/>
          <p:cNvSpPr>
            <a:spLocks noChangeArrowheads="1"/>
          </p:cNvSpPr>
          <p:nvPr/>
        </p:nvSpPr>
        <p:spPr bwMode="auto">
          <a:xfrm>
            <a:off x="0" y="571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231F20"/>
                </a:solidFill>
                <a:effectLst/>
                <a:latin typeface="Times New Roman" pitchFamily="18" charset="0"/>
                <a:ea typeface="CMR10"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62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231F20"/>
                </a:solidFill>
                <a:effectLst/>
                <a:latin typeface="Times New Roman" pitchFamily="18" charset="0"/>
                <a:ea typeface="CMR10"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6225" name="Rectangle 17"/>
          <p:cNvSpPr>
            <a:spLocks noChangeArrowheads="1"/>
          </p:cNvSpPr>
          <p:nvPr/>
        </p:nvSpPr>
        <p:spPr bwMode="auto">
          <a:xfrm>
            <a:off x="0" y="495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622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246226" name="Picture 1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85800" y="2812542"/>
            <a:ext cx="3733800" cy="1530858"/>
          </a:xfrm>
          <a:prstGeom prst="rect">
            <a:avLst/>
          </a:prstGeom>
          <a:noFill/>
        </p:spPr>
      </p:pic>
      <p:pic>
        <p:nvPicPr>
          <p:cNvPr id="1246230" name="Picture 22" descr="http://www.clerkmaxwellfoundation.org/assets/images/maxwell_j_c_as_a_young_man.jpg"/>
          <p:cNvPicPr>
            <a:picLocks noChangeAspect="1" noChangeArrowheads="1"/>
          </p:cNvPicPr>
          <p:nvPr/>
        </p:nvPicPr>
        <p:blipFill>
          <a:blip r:embed="rId3" cstate="print"/>
          <a:srcRect/>
          <a:stretch>
            <a:fillRect/>
          </a:stretch>
        </p:blipFill>
        <p:spPr bwMode="auto">
          <a:xfrm>
            <a:off x="5105400" y="1752600"/>
            <a:ext cx="3446675" cy="4457701"/>
          </a:xfrm>
          <a:prstGeom prst="rect">
            <a:avLst/>
          </a:prstGeom>
          <a:noFill/>
        </p:spPr>
      </p:pic>
      <p:sp>
        <p:nvSpPr>
          <p:cNvPr id="26" name="TextBox 25"/>
          <p:cNvSpPr txBox="1"/>
          <p:nvPr/>
        </p:nvSpPr>
        <p:spPr>
          <a:xfrm>
            <a:off x="228600" y="6248400"/>
            <a:ext cx="8415317" cy="461665"/>
          </a:xfrm>
          <a:prstGeom prst="rect">
            <a:avLst/>
          </a:prstGeom>
          <a:noFill/>
        </p:spPr>
        <p:txBody>
          <a:bodyPr wrap="none" rtlCol="0">
            <a:spAutoFit/>
          </a:bodyPr>
          <a:lstStyle/>
          <a:p>
            <a:r>
              <a:rPr lang="en-US" sz="2400" dirty="0" smtClean="0"/>
              <a:t>“c” represented the speed of light relative to the stationary </a:t>
            </a:r>
            <a:r>
              <a:rPr lang="en-US" sz="2400" dirty="0" err="1" smtClean="0"/>
              <a:t>aether</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On the Electrodynamics of Moving Bodies</a:t>
            </a:r>
            <a:endParaRPr lang="en-US" dirty="0"/>
          </a:p>
        </p:txBody>
      </p:sp>
      <p:sp>
        <p:nvSpPr>
          <p:cNvPr id="3" name="Content Placeholder 2"/>
          <p:cNvSpPr>
            <a:spLocks noGrp="1"/>
          </p:cNvSpPr>
          <p:nvPr>
            <p:ph idx="1"/>
          </p:nvPr>
        </p:nvSpPr>
        <p:spPr>
          <a:xfrm>
            <a:off x="0" y="4419600"/>
            <a:ext cx="9144000" cy="2514600"/>
          </a:xfrm>
        </p:spPr>
        <p:txBody>
          <a:bodyPr>
            <a:noAutofit/>
          </a:bodyPr>
          <a:lstStyle/>
          <a:p>
            <a:r>
              <a:rPr lang="en-US" sz="2000" dirty="0" smtClean="0"/>
              <a:t>Charged bodies (i.e. electrons) moving in response to an electric force moved much faster than any known body, including pushcarts, ships, cannonballs or apples. </a:t>
            </a:r>
          </a:p>
          <a:p>
            <a:r>
              <a:rPr lang="en-US" sz="2000" dirty="0" smtClean="0"/>
              <a:t>J. J. Thomson postulated that the speed of the electrons would plateau at the speed of an electromagnetic wave (i.e. light) because the moving charge would generate a magnetic field that would generate an electromotive force that would  oppose the  movement of the charge. </a:t>
            </a:r>
            <a:r>
              <a:rPr lang="en-US" sz="2000" b="1" i="1" dirty="0" smtClean="0"/>
              <a:t>The opposition force would appear as a velocity-dependent mass</a:t>
            </a:r>
            <a:r>
              <a:rPr lang="en-US" sz="2000" dirty="0" smtClean="0"/>
              <a:t>. </a:t>
            </a:r>
            <a:endParaRPr lang="en-US" sz="2000" dirty="0"/>
          </a:p>
        </p:txBody>
      </p:sp>
      <p:pic>
        <p:nvPicPr>
          <p:cNvPr id="4" name="Picture 2" descr="http://atomictimeline.net/images/JJThomson.jpg"/>
          <p:cNvPicPr>
            <a:picLocks noChangeAspect="1" noChangeArrowheads="1"/>
          </p:cNvPicPr>
          <p:nvPr/>
        </p:nvPicPr>
        <p:blipFill>
          <a:blip r:embed="rId2" cstate="print"/>
          <a:srcRect/>
          <a:stretch>
            <a:fillRect/>
          </a:stretch>
        </p:blipFill>
        <p:spPr bwMode="auto">
          <a:xfrm>
            <a:off x="2362200" y="990600"/>
            <a:ext cx="4267200" cy="3264719"/>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Walter Kaufmann</a:t>
            </a:r>
            <a:endParaRPr lang="en-US" dirty="0"/>
          </a:p>
        </p:txBody>
      </p:sp>
      <p:sp>
        <p:nvSpPr>
          <p:cNvPr id="3" name="Content Placeholder 2"/>
          <p:cNvSpPr>
            <a:spLocks noGrp="1"/>
          </p:cNvSpPr>
          <p:nvPr>
            <p:ph idx="1"/>
          </p:nvPr>
        </p:nvSpPr>
        <p:spPr>
          <a:xfrm>
            <a:off x="152400" y="1447800"/>
            <a:ext cx="4495800" cy="5257799"/>
          </a:xfrm>
        </p:spPr>
        <p:txBody>
          <a:bodyPr>
            <a:normAutofit fontScale="85000" lnSpcReduction="10000"/>
          </a:bodyPr>
          <a:lstStyle/>
          <a:p>
            <a:pPr>
              <a:buNone/>
            </a:pPr>
            <a:r>
              <a:rPr lang="en-US" dirty="0" smtClean="0"/>
              <a:t>	Walter Kaufmann (1901) confirmed the predicted velocity (v/c) dependence of mass when he found that when he increased the magnitude of the electric field, its efficacy in accelerating an electron to a greater velocity decreased. In these equations, c was considered to be the speed of light relative to the </a:t>
            </a:r>
            <a:r>
              <a:rPr lang="en-US" dirty="0" err="1" smtClean="0"/>
              <a:t>aether</a:t>
            </a:r>
            <a:r>
              <a:rPr lang="en-US" dirty="0" smtClean="0"/>
              <a:t>.</a:t>
            </a:r>
            <a:endParaRPr lang="en-US" dirty="0"/>
          </a:p>
        </p:txBody>
      </p:sp>
      <p:pic>
        <p:nvPicPr>
          <p:cNvPr id="4" name="Picture 4" descr="table1"/>
          <p:cNvPicPr>
            <a:picLocks noChangeAspect="1" noChangeArrowheads="1"/>
          </p:cNvPicPr>
          <p:nvPr/>
        </p:nvPicPr>
        <p:blipFill>
          <a:blip r:embed="rId2" cstate="print"/>
          <a:srcRect l="1442" r="56250"/>
          <a:stretch>
            <a:fillRect/>
          </a:stretch>
        </p:blipFill>
        <p:spPr bwMode="auto">
          <a:xfrm>
            <a:off x="5105400" y="4343400"/>
            <a:ext cx="3642710" cy="2317750"/>
          </a:xfrm>
          <a:prstGeom prst="rect">
            <a:avLst/>
          </a:prstGeom>
          <a:noFill/>
        </p:spPr>
      </p:pic>
      <p:pic>
        <p:nvPicPr>
          <p:cNvPr id="1251330" name="Picture 2" descr="http://upload.wikimedia.org/wikipedia/commons/1/1d/Walter_kaufmann.png"/>
          <p:cNvPicPr>
            <a:picLocks noChangeAspect="1" noChangeArrowheads="1"/>
          </p:cNvPicPr>
          <p:nvPr/>
        </p:nvPicPr>
        <p:blipFill>
          <a:blip r:embed="rId3" cstate="print"/>
          <a:srcRect/>
          <a:stretch>
            <a:fillRect/>
          </a:stretch>
        </p:blipFill>
        <p:spPr bwMode="auto">
          <a:xfrm>
            <a:off x="5791200" y="1524000"/>
            <a:ext cx="2070100" cy="2550363"/>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p:cNvCxnSpPr/>
          <p:nvPr/>
        </p:nvCxnSpPr>
        <p:spPr>
          <a:xfrm>
            <a:off x="2362200" y="5486400"/>
            <a:ext cx="4495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flipH="1" flipV="1">
            <a:off x="457200" y="3580606"/>
            <a:ext cx="3810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4200" y="5558135"/>
            <a:ext cx="3043718" cy="461665"/>
          </a:xfrm>
          <a:prstGeom prst="rect">
            <a:avLst/>
          </a:prstGeom>
          <a:noFill/>
        </p:spPr>
        <p:txBody>
          <a:bodyPr wrap="none" rtlCol="0">
            <a:spAutoFit/>
          </a:bodyPr>
          <a:lstStyle/>
          <a:p>
            <a:r>
              <a:rPr lang="en-US" sz="2400" dirty="0" smtClean="0"/>
              <a:t>Impulse = Force x</a:t>
            </a:r>
            <a:r>
              <a:rPr lang="en-US" sz="2400" b="1" dirty="0" smtClean="0"/>
              <a:t> </a:t>
            </a:r>
            <a:r>
              <a:rPr lang="en-US" sz="2400" dirty="0" smtClean="0"/>
              <a:t>Time</a:t>
            </a:r>
            <a:endParaRPr lang="en-US" sz="2400" dirty="0"/>
          </a:p>
        </p:txBody>
      </p:sp>
      <p:sp>
        <p:nvSpPr>
          <p:cNvPr id="10" name="TextBox 9"/>
          <p:cNvSpPr txBox="1"/>
          <p:nvPr/>
        </p:nvSpPr>
        <p:spPr>
          <a:xfrm rot="16200000">
            <a:off x="1397022" y="3174979"/>
            <a:ext cx="1172822" cy="461665"/>
          </a:xfrm>
          <a:prstGeom prst="rect">
            <a:avLst/>
          </a:prstGeom>
          <a:noFill/>
        </p:spPr>
        <p:txBody>
          <a:bodyPr wrap="none" rtlCol="0">
            <a:spAutoFit/>
          </a:bodyPr>
          <a:lstStyle/>
          <a:p>
            <a:r>
              <a:rPr lang="en-US" sz="2400" dirty="0" smtClean="0"/>
              <a:t>Velocity</a:t>
            </a:r>
            <a:endParaRPr lang="en-US" sz="2400" dirty="0"/>
          </a:p>
        </p:txBody>
      </p:sp>
      <p:sp>
        <p:nvSpPr>
          <p:cNvPr id="11" name="Arc 10"/>
          <p:cNvSpPr/>
          <p:nvPr/>
        </p:nvSpPr>
        <p:spPr>
          <a:xfrm rot="20996546">
            <a:off x="2305903" y="4063698"/>
            <a:ext cx="6543594" cy="1676400"/>
          </a:xfrm>
          <a:prstGeom prst="arc">
            <a:avLst>
              <a:gd name="adj1" fmla="val 10821476"/>
              <a:gd name="adj2" fmla="val 1971581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2362200" y="3810000"/>
            <a:ext cx="43434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76092" y="3352800"/>
            <a:ext cx="1957908" cy="461665"/>
          </a:xfrm>
          <a:prstGeom prst="rect">
            <a:avLst/>
          </a:prstGeom>
          <a:noFill/>
        </p:spPr>
        <p:txBody>
          <a:bodyPr wrap="none" rtlCol="0">
            <a:spAutoFit/>
          </a:bodyPr>
          <a:lstStyle/>
          <a:p>
            <a:r>
              <a:rPr lang="en-US" sz="2400" dirty="0" smtClean="0">
                <a:solidFill>
                  <a:srgbClr val="FF0000"/>
                </a:solidFill>
              </a:rPr>
              <a:t>Speed of Light</a:t>
            </a:r>
            <a:endParaRPr lang="en-US" sz="2400" dirty="0">
              <a:solidFill>
                <a:srgbClr val="FF0000"/>
              </a:solidFill>
            </a:endParaRPr>
          </a:p>
        </p:txBody>
      </p:sp>
      <p:sp>
        <p:nvSpPr>
          <p:cNvPr id="12" name="Rectangle 11"/>
          <p:cNvSpPr/>
          <p:nvPr/>
        </p:nvSpPr>
        <p:spPr>
          <a:xfrm>
            <a:off x="381000" y="381000"/>
            <a:ext cx="8637236" cy="954107"/>
          </a:xfrm>
          <a:prstGeom prst="rect">
            <a:avLst/>
          </a:prstGeom>
        </p:spPr>
        <p:txBody>
          <a:bodyPr wrap="none">
            <a:spAutoFit/>
          </a:bodyPr>
          <a:lstStyle/>
          <a:p>
            <a:r>
              <a:rPr lang="en-US" sz="2800" dirty="0" smtClean="0"/>
              <a:t>Mechanics: When F </a:t>
            </a:r>
            <a:r>
              <a:rPr lang="en-US" sz="2800" dirty="0" smtClean="0">
                <a:latin typeface="Times New Roman"/>
                <a:cs typeface="Times New Roman"/>
              </a:rPr>
              <a:t>≠ 0; </a:t>
            </a:r>
            <a:r>
              <a:rPr lang="en-US" sz="2800" dirty="0" err="1" smtClean="0">
                <a:latin typeface="Times New Roman"/>
                <a:cs typeface="Times New Roman"/>
              </a:rPr>
              <a:t>dv</a:t>
            </a:r>
            <a:r>
              <a:rPr lang="en-US" sz="2800" dirty="0" smtClean="0">
                <a:latin typeface="Times New Roman"/>
                <a:cs typeface="Times New Roman"/>
              </a:rPr>
              <a:t>/</a:t>
            </a:r>
            <a:r>
              <a:rPr lang="en-US" sz="2800" dirty="0" err="1" smtClean="0">
                <a:latin typeface="Times New Roman"/>
                <a:cs typeface="Times New Roman"/>
              </a:rPr>
              <a:t>dt</a:t>
            </a:r>
            <a:r>
              <a:rPr lang="en-US" sz="2800" dirty="0" smtClean="0">
                <a:latin typeface="Times New Roman"/>
                <a:cs typeface="Times New Roman"/>
              </a:rPr>
              <a:t> = F/m</a:t>
            </a:r>
          </a:p>
          <a:p>
            <a:r>
              <a:rPr lang="en-US" sz="2800" dirty="0" smtClean="0">
                <a:latin typeface="Times New Roman"/>
                <a:cs typeface="Times New Roman"/>
              </a:rPr>
              <a:t>Electrodynamics: When </a:t>
            </a:r>
            <a:r>
              <a:rPr lang="en-US" sz="2800" dirty="0" smtClean="0"/>
              <a:t>F </a:t>
            </a:r>
            <a:r>
              <a:rPr lang="en-US" sz="2800" dirty="0" smtClean="0">
                <a:latin typeface="Times New Roman"/>
                <a:cs typeface="Times New Roman"/>
              </a:rPr>
              <a:t>≠ 0; </a:t>
            </a:r>
            <a:r>
              <a:rPr lang="en-US" sz="2800" dirty="0" err="1" smtClean="0">
                <a:latin typeface="Times New Roman"/>
                <a:cs typeface="Times New Roman"/>
              </a:rPr>
              <a:t>dv</a:t>
            </a:r>
            <a:r>
              <a:rPr lang="en-US" sz="2800" dirty="0" smtClean="0">
                <a:latin typeface="Times New Roman"/>
                <a:cs typeface="Times New Roman"/>
              </a:rPr>
              <a:t>/</a:t>
            </a:r>
            <a:r>
              <a:rPr lang="en-US" sz="2800" dirty="0" err="1" smtClean="0">
                <a:latin typeface="Times New Roman"/>
                <a:cs typeface="Times New Roman"/>
              </a:rPr>
              <a:t>dt</a:t>
            </a:r>
            <a:r>
              <a:rPr lang="en-US" sz="2800" dirty="0" smtClean="0">
                <a:latin typeface="Times New Roman"/>
                <a:cs typeface="Times New Roman"/>
              </a:rPr>
              <a:t> = F(√(1 – (v/c)</a:t>
            </a:r>
            <a:r>
              <a:rPr lang="en-US" sz="2800" baseline="30000" dirty="0" smtClean="0">
                <a:latin typeface="Times New Roman"/>
                <a:cs typeface="Times New Roman"/>
              </a:rPr>
              <a:t>2</a:t>
            </a:r>
            <a:r>
              <a:rPr lang="en-US" sz="2800" dirty="0" smtClean="0">
                <a:latin typeface="Times New Roman"/>
                <a:cs typeface="Times New Roman"/>
              </a:rPr>
              <a:t>))/m</a:t>
            </a:r>
            <a:endParaRPr lang="en-US" sz="28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Albert Einstein: Physics and Reality (1936)</a:t>
            </a:r>
            <a:endParaRPr lang="en-US" dirty="0"/>
          </a:p>
        </p:txBody>
      </p:sp>
      <p:sp>
        <p:nvSpPr>
          <p:cNvPr id="3" name="Content Placeholder 2"/>
          <p:cNvSpPr>
            <a:spLocks noGrp="1"/>
          </p:cNvSpPr>
          <p:nvPr>
            <p:ph idx="1"/>
          </p:nvPr>
        </p:nvSpPr>
        <p:spPr>
          <a:xfrm>
            <a:off x="457200" y="1600200"/>
            <a:ext cx="4038600" cy="4525963"/>
          </a:xfrm>
        </p:spPr>
        <p:txBody>
          <a:bodyPr/>
          <a:lstStyle/>
          <a:p>
            <a:pPr>
              <a:buNone/>
            </a:pPr>
            <a:r>
              <a:rPr lang="en-US" dirty="0" smtClean="0"/>
              <a:t>	“In explaining optical and electrical phenomena Newton’s mechanics has been far less successful.”</a:t>
            </a:r>
          </a:p>
          <a:p>
            <a:pPr>
              <a:buNone/>
            </a:pPr>
            <a:endParaRPr lang="en-US" dirty="0" smtClean="0"/>
          </a:p>
          <a:p>
            <a:pPr algn="r">
              <a:buNone/>
            </a:pPr>
            <a:r>
              <a:rPr lang="en-US" sz="2400" dirty="0" smtClean="0"/>
              <a:t>-Albert Einstein (1936)</a:t>
            </a:r>
          </a:p>
        </p:txBody>
      </p:sp>
      <p:pic>
        <p:nvPicPr>
          <p:cNvPr id="1672196" name="Picture 4" descr="http://cdn1.iofferphoto.com/img/item/153/769/223/PHHi091T3wd2hCq.jpg"/>
          <p:cNvPicPr>
            <a:picLocks noChangeAspect="1" noChangeArrowheads="1"/>
          </p:cNvPicPr>
          <p:nvPr/>
        </p:nvPicPr>
        <p:blipFill>
          <a:blip r:embed="rId2" cstate="print"/>
          <a:srcRect l="16000" r="16000"/>
          <a:stretch>
            <a:fillRect/>
          </a:stretch>
        </p:blipFill>
        <p:spPr bwMode="auto">
          <a:xfrm>
            <a:off x="5297419" y="1676400"/>
            <a:ext cx="3160781" cy="46482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fontScale="90000"/>
          </a:bodyPr>
          <a:lstStyle/>
          <a:p>
            <a:r>
              <a:rPr lang="en-US" dirty="0" smtClean="0"/>
              <a:t>Einstein’s (1905) Contribution to the Electrodynamics of Moving Bodies </a:t>
            </a:r>
            <a:endParaRPr lang="en-US" dirty="0"/>
          </a:p>
        </p:txBody>
      </p:sp>
      <p:sp>
        <p:nvSpPr>
          <p:cNvPr id="3" name="Content Placeholder 2"/>
          <p:cNvSpPr>
            <a:spLocks noGrp="1"/>
          </p:cNvSpPr>
          <p:nvPr>
            <p:ph idx="1"/>
          </p:nvPr>
        </p:nvSpPr>
        <p:spPr>
          <a:xfrm>
            <a:off x="-152400" y="1371600"/>
            <a:ext cx="6096000" cy="5791200"/>
          </a:xfrm>
        </p:spPr>
        <p:txBody>
          <a:bodyPr>
            <a:normAutofit fontScale="92500" lnSpcReduction="10000"/>
          </a:bodyPr>
          <a:lstStyle/>
          <a:p>
            <a:pPr>
              <a:buNone/>
            </a:pPr>
            <a:r>
              <a:rPr lang="en-US" sz="2800" dirty="0" smtClean="0"/>
              <a:t>	“…the unsuccessful attempts to discover any motion of the earth relatively to the “light medium”…suggest…that…the …laws of electrodynamics and optics will be valid for all frames of reference…. We will raise…the “Principle of Relativity”… to the status of a postulate, and also introduce another postulate…that light is always propagated in empty space with a definite velocity </a:t>
            </a:r>
            <a:r>
              <a:rPr lang="en-US" sz="2800" i="1" dirty="0" smtClean="0"/>
              <a:t>c</a:t>
            </a:r>
            <a:r>
              <a:rPr lang="en-US" sz="2800" dirty="0" smtClean="0"/>
              <a:t>…. These two postulates suffice for the attainment of a simple and consistent theory of the </a:t>
            </a:r>
            <a:r>
              <a:rPr lang="en-US" sz="2800" b="1" i="1" dirty="0" smtClean="0"/>
              <a:t>electrodynamics of moving bodies</a:t>
            </a:r>
            <a:r>
              <a:rPr lang="en-US" sz="2800" dirty="0" smtClean="0"/>
              <a:t> based on Maxwell's theory for stationary bodies.” </a:t>
            </a:r>
            <a:endParaRPr lang="en-US" dirty="0" smtClean="0"/>
          </a:p>
        </p:txBody>
      </p:sp>
      <p:pic>
        <p:nvPicPr>
          <p:cNvPr id="1312770" name="Picture 2" descr="http://cdn.zmescience.com/wp-content/uploads/2010/04/albert-einstein.jpg"/>
          <p:cNvPicPr>
            <a:picLocks noChangeAspect="1" noChangeArrowheads="1"/>
          </p:cNvPicPr>
          <p:nvPr/>
        </p:nvPicPr>
        <p:blipFill>
          <a:blip r:embed="rId2" cstate="print"/>
          <a:srcRect/>
          <a:stretch>
            <a:fillRect/>
          </a:stretch>
        </p:blipFill>
        <p:spPr bwMode="auto">
          <a:xfrm>
            <a:off x="6019800" y="1905000"/>
            <a:ext cx="2895600" cy="3780157"/>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Principle of Relativity</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sp>
        <p:nvSpPr>
          <p:cNvPr id="1246219" name="Rectangle 1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1246221" name="Rectangle 1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231F20"/>
                </a:solidFill>
                <a:effectLst/>
                <a:latin typeface="Times New Roman" pitchFamily="18" charset="0"/>
                <a:ea typeface="CMR10"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6222" name="Rectangle 14"/>
          <p:cNvSpPr>
            <a:spLocks noChangeArrowheads="1"/>
          </p:cNvSpPr>
          <p:nvPr/>
        </p:nvSpPr>
        <p:spPr bwMode="auto">
          <a:xfrm>
            <a:off x="0" y="571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231F20"/>
                </a:solidFill>
                <a:effectLst/>
                <a:latin typeface="Times New Roman" pitchFamily="18" charset="0"/>
                <a:ea typeface="CMR10"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6224" name="Rectangle 16"/>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231F20"/>
                </a:solidFill>
                <a:effectLst/>
                <a:latin typeface="Times New Roman" pitchFamily="18" charset="0"/>
                <a:ea typeface="CMR10" charset="-128"/>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6225" name="Rectangle 17"/>
          <p:cNvSpPr>
            <a:spLocks noChangeArrowheads="1"/>
          </p:cNvSpPr>
          <p:nvPr/>
        </p:nvSpPr>
        <p:spPr bwMode="auto">
          <a:xfrm>
            <a:off x="0" y="495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800" b="0" i="0" u="none" strike="noStrike" cap="none" normalizeH="0" baseline="0" smtClean="0">
                <a:ln>
                  <a:noFill/>
                </a:ln>
                <a:solidFill>
                  <a:schemeClr val="tx1"/>
                </a:solidFill>
                <a:effectLst/>
                <a:latin typeface="Arial" pitchFamily="34" charset="0"/>
                <a:cs typeface="Arial" pitchFamily="34"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24622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pic>
        <p:nvPicPr>
          <p:cNvPr id="1246226" name="Picture 18"/>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343400" y="1295400"/>
            <a:ext cx="3733800" cy="1530858"/>
          </a:xfrm>
          <a:prstGeom prst="rect">
            <a:avLst/>
          </a:prstGeom>
          <a:noFill/>
        </p:spPr>
      </p:pic>
      <p:sp>
        <p:nvSpPr>
          <p:cNvPr id="26" name="TextBox 25"/>
          <p:cNvSpPr txBox="1"/>
          <p:nvPr/>
        </p:nvSpPr>
        <p:spPr>
          <a:xfrm>
            <a:off x="0" y="5334000"/>
            <a:ext cx="9144000" cy="1569660"/>
          </a:xfrm>
          <a:prstGeom prst="rect">
            <a:avLst/>
          </a:prstGeom>
          <a:noFill/>
        </p:spPr>
        <p:txBody>
          <a:bodyPr wrap="square" rtlCol="0">
            <a:spAutoFit/>
          </a:bodyPr>
          <a:lstStyle/>
          <a:p>
            <a:r>
              <a:rPr lang="en-US" sz="2400" dirty="0" smtClean="0"/>
              <a:t>According to the Principle of Relativity, Maxwell’s wave equation, </a:t>
            </a:r>
          </a:p>
          <a:p>
            <a:r>
              <a:rPr lang="en-US" sz="2400" dirty="0" smtClean="0"/>
              <a:t>which contains the constant “c,” is valid in every inertial frame. </a:t>
            </a:r>
          </a:p>
          <a:p>
            <a:r>
              <a:rPr lang="en-US" sz="2400" dirty="0" smtClean="0"/>
              <a:t>Consequently, “c”, represents the speed of light reckoned by any observer.</a:t>
            </a:r>
            <a:endParaRPr lang="en-US" sz="2400" dirty="0"/>
          </a:p>
        </p:txBody>
      </p:sp>
      <p:pic>
        <p:nvPicPr>
          <p:cNvPr id="1665026" name="Picture 2" descr="http://farm3.static.flickr.com/2023/2258383180_aaaae52434_o.jpg"/>
          <p:cNvPicPr>
            <a:picLocks noChangeAspect="1" noChangeArrowheads="1"/>
          </p:cNvPicPr>
          <p:nvPr/>
        </p:nvPicPr>
        <p:blipFill>
          <a:blip r:embed="rId3" cstate="print"/>
          <a:srcRect/>
          <a:stretch>
            <a:fillRect/>
          </a:stretch>
        </p:blipFill>
        <p:spPr bwMode="auto">
          <a:xfrm>
            <a:off x="609600" y="1219200"/>
            <a:ext cx="2895601" cy="3951683"/>
          </a:xfrm>
          <a:prstGeom prst="rect">
            <a:avLst/>
          </a:prstGeom>
          <a:noFill/>
        </p:spPr>
      </p:pic>
      <p:pic>
        <p:nvPicPr>
          <p:cNvPr id="14" name="Picture 2" descr="http://discovermagazine.com/2004/sep/einstein-in-a-nutshell/primer-motorcycle.jpg"/>
          <p:cNvPicPr>
            <a:picLocks noChangeAspect="1" noChangeArrowheads="1"/>
          </p:cNvPicPr>
          <p:nvPr/>
        </p:nvPicPr>
        <p:blipFill>
          <a:blip r:embed="rId4" cstate="print"/>
          <a:srcRect/>
          <a:stretch>
            <a:fillRect/>
          </a:stretch>
        </p:blipFill>
        <p:spPr bwMode="auto">
          <a:xfrm>
            <a:off x="4247722" y="3004185"/>
            <a:ext cx="3905678" cy="2177415"/>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Relativity of Time</a:t>
            </a:r>
            <a:endParaRPr lang="en-US" dirty="0"/>
          </a:p>
        </p:txBody>
      </p:sp>
      <p:sp>
        <p:nvSpPr>
          <p:cNvPr id="3" name="Content Placeholder 2"/>
          <p:cNvSpPr>
            <a:spLocks noGrp="1"/>
          </p:cNvSpPr>
          <p:nvPr>
            <p:ph idx="1"/>
          </p:nvPr>
        </p:nvSpPr>
        <p:spPr>
          <a:xfrm>
            <a:off x="0" y="1600200"/>
            <a:ext cx="5791200" cy="5257800"/>
          </a:xfrm>
        </p:spPr>
        <p:txBody>
          <a:bodyPr>
            <a:normAutofit fontScale="77500" lnSpcReduction="20000"/>
          </a:bodyPr>
          <a:lstStyle/>
          <a:p>
            <a:r>
              <a:rPr lang="en-US" dirty="0" smtClean="0"/>
              <a:t>For hundreds of years, </a:t>
            </a:r>
            <a:r>
              <a:rPr lang="en-US" b="1" i="1" dirty="0" smtClean="0"/>
              <a:t>local time</a:t>
            </a:r>
            <a:r>
              <a:rPr lang="en-US" dirty="0" smtClean="0"/>
              <a:t>, where the sun is always overhead at 12 noon, made sense. </a:t>
            </a:r>
          </a:p>
          <a:p>
            <a:r>
              <a:rPr lang="en-US" dirty="0" smtClean="0"/>
              <a:t>With the invention of high speed railroads and rapid telegraphic communication in the 19</a:t>
            </a:r>
            <a:r>
              <a:rPr lang="en-US" baseline="30000" dirty="0" smtClean="0"/>
              <a:t>th</a:t>
            </a:r>
            <a:r>
              <a:rPr lang="en-US" dirty="0" smtClean="0"/>
              <a:t> century, it was important to develop </a:t>
            </a:r>
            <a:r>
              <a:rPr lang="en-US" b="1" i="1" dirty="0" smtClean="0"/>
              <a:t>standard time</a:t>
            </a:r>
            <a:r>
              <a:rPr lang="en-US" dirty="0" smtClean="0"/>
              <a:t>.</a:t>
            </a:r>
          </a:p>
          <a:p>
            <a:r>
              <a:rPr lang="en-US" dirty="0" smtClean="0"/>
              <a:t>In order to maintain the constancy of the speed of light, or the distance light travels in a given time, according to Einstein, </a:t>
            </a:r>
            <a:r>
              <a:rPr lang="en-US" b="1" i="1" dirty="0" smtClean="0"/>
              <a:t>time</a:t>
            </a:r>
            <a:r>
              <a:rPr lang="en-US" dirty="0" smtClean="0"/>
              <a:t> </a:t>
            </a:r>
            <a:r>
              <a:rPr lang="en-US" b="1" i="1" dirty="0" smtClean="0"/>
              <a:t>itself</a:t>
            </a:r>
            <a:r>
              <a:rPr lang="en-US" dirty="0" smtClean="0"/>
              <a:t> must be relative—just a variable that can be manipulated at will. The </a:t>
            </a:r>
            <a:r>
              <a:rPr lang="en-US" b="1" i="1" dirty="0" smtClean="0"/>
              <a:t>local time </a:t>
            </a:r>
            <a:r>
              <a:rPr lang="en-US" dirty="0" smtClean="0"/>
              <a:t>of an object depends on its velocity relative to an observer.</a:t>
            </a:r>
            <a:endParaRPr lang="en-US" dirty="0"/>
          </a:p>
        </p:txBody>
      </p:sp>
      <p:pic>
        <p:nvPicPr>
          <p:cNvPr id="668674" name="Picture 2" descr="http://www.umsl.edu/~chemist/books/halspicks/Covers/PoincareEinstein.jpg"/>
          <p:cNvPicPr>
            <a:picLocks noChangeAspect="1" noChangeArrowheads="1"/>
          </p:cNvPicPr>
          <p:nvPr/>
        </p:nvPicPr>
        <p:blipFill>
          <a:blip r:embed="rId2" cstate="print"/>
          <a:srcRect/>
          <a:stretch>
            <a:fillRect/>
          </a:stretch>
        </p:blipFill>
        <p:spPr bwMode="auto">
          <a:xfrm>
            <a:off x="5791200" y="1600200"/>
            <a:ext cx="3076157" cy="4651934"/>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6" name="Rectangle 2"/>
          <p:cNvSpPr>
            <a:spLocks noGrp="1" noChangeArrowheads="1"/>
          </p:cNvSpPr>
          <p:nvPr>
            <p:ph type="title"/>
          </p:nvPr>
        </p:nvSpPr>
        <p:spPr/>
        <p:txBody>
          <a:bodyPr/>
          <a:lstStyle/>
          <a:p>
            <a:pPr eaLnBrk="1" hangingPunct="1">
              <a:defRPr/>
            </a:pPr>
            <a:r>
              <a:rPr lang="en-US" smtClean="0"/>
              <a:t>  </a:t>
            </a:r>
          </a:p>
        </p:txBody>
      </p:sp>
      <p:sp>
        <p:nvSpPr>
          <p:cNvPr id="753667" name="Rectangle 3"/>
          <p:cNvSpPr>
            <a:spLocks noGrp="1" noChangeArrowheads="1"/>
          </p:cNvSpPr>
          <p:nvPr>
            <p:ph idx="1"/>
          </p:nvPr>
        </p:nvSpPr>
        <p:spPr/>
        <p:txBody>
          <a:bodyPr/>
          <a:lstStyle/>
          <a:p>
            <a:pPr eaLnBrk="1" hangingPunct="1">
              <a:buFont typeface="Wingdings" pitchFamily="2" charset="2"/>
              <a:buNone/>
              <a:defRPr/>
            </a:pPr>
            <a:r>
              <a:rPr lang="en-US" smtClean="0"/>
              <a:t> </a:t>
            </a:r>
          </a:p>
        </p:txBody>
      </p:sp>
      <p:pic>
        <p:nvPicPr>
          <p:cNvPr id="17412" name="Picture 4"/>
          <p:cNvPicPr>
            <a:picLocks noChangeAspect="1" noChangeArrowheads="1"/>
          </p:cNvPicPr>
          <p:nvPr/>
        </p:nvPicPr>
        <p:blipFill>
          <a:blip r:embed="rId2" cstate="print"/>
          <a:srcRect/>
          <a:stretch>
            <a:fillRect/>
          </a:stretch>
        </p:blipFill>
        <p:spPr bwMode="auto">
          <a:xfrm>
            <a:off x="-533400" y="0"/>
            <a:ext cx="10363200" cy="690773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blip>
          <a:srcRect/>
          <a:stretch>
            <a:fillRect t="-23000" b="-23000"/>
          </a:stretch>
        </a:blipFill>
        <a:effectLst/>
      </p:bgPr>
    </p:bg>
    <p:spTree>
      <p:nvGrpSpPr>
        <p:cNvPr id="1" name=""/>
        <p:cNvGrpSpPr/>
        <p:nvPr/>
      </p:nvGrpSpPr>
      <p:grpSpPr>
        <a:xfrm>
          <a:off x="0" y="0"/>
          <a:ext cx="0" cy="0"/>
          <a:chOff x="0" y="0"/>
          <a:chExt cx="0" cy="0"/>
        </a:xfrm>
      </p:grpSpPr>
      <p:cxnSp>
        <p:nvCxnSpPr>
          <p:cNvPr id="3" name="Straight Arrow Connector 2"/>
          <p:cNvCxnSpPr/>
          <p:nvPr/>
        </p:nvCxnSpPr>
        <p:spPr>
          <a:xfrm>
            <a:off x="2362200" y="5486400"/>
            <a:ext cx="4495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flipH="1" flipV="1">
            <a:off x="457200" y="3580606"/>
            <a:ext cx="3810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4200" y="5558135"/>
            <a:ext cx="3769878" cy="461665"/>
          </a:xfrm>
          <a:prstGeom prst="rect">
            <a:avLst/>
          </a:prstGeom>
          <a:noFill/>
        </p:spPr>
        <p:txBody>
          <a:bodyPr wrap="none" rtlCol="0">
            <a:spAutoFit/>
          </a:bodyPr>
          <a:lstStyle/>
          <a:p>
            <a:r>
              <a:rPr lang="en-US" sz="2400" dirty="0" smtClean="0"/>
              <a:t>Impulse = Force x</a:t>
            </a:r>
            <a:r>
              <a:rPr lang="en-US" sz="2400" b="1" dirty="0" smtClean="0"/>
              <a:t> </a:t>
            </a:r>
            <a:r>
              <a:rPr lang="en-US" sz="2400" b="1" dirty="0" err="1" smtClean="0"/>
              <a:t>Time</a:t>
            </a:r>
            <a:r>
              <a:rPr lang="en-US" sz="2400" b="1" baseline="-25000" dirty="0" err="1" smtClean="0"/>
              <a:t>particle</a:t>
            </a:r>
            <a:endParaRPr lang="en-US" sz="2400" b="1" baseline="-25000" dirty="0"/>
          </a:p>
        </p:txBody>
      </p:sp>
      <p:sp>
        <p:nvSpPr>
          <p:cNvPr id="10" name="TextBox 9"/>
          <p:cNvSpPr txBox="1"/>
          <p:nvPr/>
        </p:nvSpPr>
        <p:spPr>
          <a:xfrm rot="16200000">
            <a:off x="1397022" y="3174979"/>
            <a:ext cx="1172822" cy="461665"/>
          </a:xfrm>
          <a:prstGeom prst="rect">
            <a:avLst/>
          </a:prstGeom>
          <a:noFill/>
        </p:spPr>
        <p:txBody>
          <a:bodyPr wrap="none" rtlCol="0">
            <a:spAutoFit/>
          </a:bodyPr>
          <a:lstStyle/>
          <a:p>
            <a:r>
              <a:rPr lang="en-US" sz="2400" dirty="0" smtClean="0"/>
              <a:t>Velocity</a:t>
            </a:r>
            <a:endParaRPr lang="en-US" sz="2400" dirty="0"/>
          </a:p>
        </p:txBody>
      </p:sp>
      <p:sp>
        <p:nvSpPr>
          <p:cNvPr id="11" name="Arc 10"/>
          <p:cNvSpPr/>
          <p:nvPr/>
        </p:nvSpPr>
        <p:spPr>
          <a:xfrm rot="20996546">
            <a:off x="2305903" y="4063698"/>
            <a:ext cx="6543594" cy="1676400"/>
          </a:xfrm>
          <a:prstGeom prst="arc">
            <a:avLst>
              <a:gd name="adj1" fmla="val 10821476"/>
              <a:gd name="adj2" fmla="val 1971581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2362200" y="3810000"/>
            <a:ext cx="43434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76092" y="3352800"/>
            <a:ext cx="1957908" cy="461665"/>
          </a:xfrm>
          <a:prstGeom prst="rect">
            <a:avLst/>
          </a:prstGeom>
          <a:noFill/>
        </p:spPr>
        <p:txBody>
          <a:bodyPr wrap="none" rtlCol="0">
            <a:spAutoFit/>
          </a:bodyPr>
          <a:lstStyle/>
          <a:p>
            <a:r>
              <a:rPr lang="en-US" sz="2400" dirty="0" smtClean="0">
                <a:solidFill>
                  <a:srgbClr val="FF0000"/>
                </a:solidFill>
              </a:rPr>
              <a:t>Speed of Light</a:t>
            </a:r>
            <a:endParaRPr lang="en-US" sz="2400" dirty="0">
              <a:solidFill>
                <a:srgbClr val="FF0000"/>
              </a:solidFill>
            </a:endParaRPr>
          </a:p>
        </p:txBody>
      </p:sp>
      <p:sp>
        <p:nvSpPr>
          <p:cNvPr id="12" name="Rectangle 11"/>
          <p:cNvSpPr/>
          <p:nvPr/>
        </p:nvSpPr>
        <p:spPr>
          <a:xfrm>
            <a:off x="2438400" y="381000"/>
            <a:ext cx="5251759" cy="954107"/>
          </a:xfrm>
          <a:prstGeom prst="rect">
            <a:avLst/>
          </a:prstGeom>
        </p:spPr>
        <p:txBody>
          <a:bodyPr wrap="none">
            <a:spAutoFit/>
          </a:bodyPr>
          <a:lstStyle/>
          <a:p>
            <a:r>
              <a:rPr lang="en-US" sz="2800" dirty="0" smtClean="0"/>
              <a:t>N2: When F </a:t>
            </a:r>
            <a:r>
              <a:rPr lang="en-US" sz="2800" dirty="0" smtClean="0">
                <a:latin typeface="Times New Roman"/>
                <a:cs typeface="Times New Roman"/>
              </a:rPr>
              <a:t>≠ 0; </a:t>
            </a:r>
            <a:r>
              <a:rPr lang="en-US" sz="2800" dirty="0" err="1" smtClean="0">
                <a:latin typeface="Times New Roman"/>
                <a:cs typeface="Times New Roman"/>
              </a:rPr>
              <a:t>dv</a:t>
            </a:r>
            <a:r>
              <a:rPr lang="en-US" sz="2800" dirty="0" smtClean="0">
                <a:latin typeface="Times New Roman"/>
                <a:cs typeface="Times New Roman"/>
              </a:rPr>
              <a:t>/</a:t>
            </a:r>
            <a:r>
              <a:rPr lang="en-US" sz="2800" dirty="0" err="1" smtClean="0">
                <a:latin typeface="Times New Roman"/>
                <a:cs typeface="Times New Roman"/>
              </a:rPr>
              <a:t>dt</a:t>
            </a:r>
            <a:r>
              <a:rPr lang="en-US" sz="2800" baseline="-25000" dirty="0" err="1" smtClean="0">
                <a:latin typeface="Times New Roman"/>
                <a:cs typeface="Times New Roman"/>
              </a:rPr>
              <a:t>absolute</a:t>
            </a:r>
            <a:r>
              <a:rPr lang="en-US" sz="2800" dirty="0" smtClean="0">
                <a:latin typeface="Times New Roman"/>
                <a:cs typeface="Times New Roman"/>
              </a:rPr>
              <a:t> = F/m</a:t>
            </a:r>
          </a:p>
          <a:p>
            <a:r>
              <a:rPr lang="en-US" sz="2800" dirty="0" smtClean="0">
                <a:latin typeface="Times New Roman"/>
                <a:cs typeface="Times New Roman"/>
              </a:rPr>
              <a:t>       When </a:t>
            </a:r>
            <a:r>
              <a:rPr lang="en-US" sz="2800" dirty="0" smtClean="0"/>
              <a:t>F </a:t>
            </a:r>
            <a:r>
              <a:rPr lang="en-US" sz="2800" dirty="0" smtClean="0">
                <a:latin typeface="Times New Roman"/>
                <a:cs typeface="Times New Roman"/>
              </a:rPr>
              <a:t>≠ 0; </a:t>
            </a:r>
            <a:r>
              <a:rPr lang="en-US" sz="2800" dirty="0" err="1" smtClean="0">
                <a:latin typeface="Times New Roman"/>
                <a:cs typeface="Times New Roman"/>
              </a:rPr>
              <a:t>dv</a:t>
            </a:r>
            <a:r>
              <a:rPr lang="en-US" sz="2800" dirty="0" smtClean="0">
                <a:latin typeface="Times New Roman"/>
                <a:cs typeface="Times New Roman"/>
              </a:rPr>
              <a:t>/</a:t>
            </a:r>
            <a:r>
              <a:rPr lang="en-US" sz="2800" dirty="0" err="1" smtClean="0">
                <a:latin typeface="Times New Roman"/>
                <a:cs typeface="Times New Roman"/>
              </a:rPr>
              <a:t>dt</a:t>
            </a:r>
            <a:r>
              <a:rPr lang="en-US" sz="2800" baseline="-25000" dirty="0" err="1" smtClean="0">
                <a:latin typeface="Times New Roman"/>
                <a:cs typeface="Times New Roman"/>
              </a:rPr>
              <a:t>particle</a:t>
            </a:r>
            <a:r>
              <a:rPr lang="en-US" sz="2800" baseline="-25000" dirty="0" smtClean="0">
                <a:latin typeface="Times New Roman"/>
                <a:cs typeface="Times New Roman"/>
              </a:rPr>
              <a:t>   </a:t>
            </a:r>
            <a:r>
              <a:rPr lang="en-US" sz="2800" dirty="0" smtClean="0">
                <a:latin typeface="Times New Roman"/>
                <a:cs typeface="Times New Roman"/>
              </a:rPr>
              <a:t>= F/m </a:t>
            </a:r>
            <a:endParaRPr lang="en-US" sz="28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blip>
          <a:srcRect/>
          <a:stretch>
            <a:fillRect t="-23000" b="-23000"/>
          </a:stretch>
        </a:blipFill>
        <a:effectLst/>
      </p:bgPr>
    </p:bg>
    <p:spTree>
      <p:nvGrpSpPr>
        <p:cNvPr id="1" name=""/>
        <p:cNvGrpSpPr/>
        <p:nvPr/>
      </p:nvGrpSpPr>
      <p:grpSpPr>
        <a:xfrm>
          <a:off x="0" y="0"/>
          <a:ext cx="0" cy="0"/>
          <a:chOff x="0" y="0"/>
          <a:chExt cx="0" cy="0"/>
        </a:xfrm>
      </p:grpSpPr>
      <p:cxnSp>
        <p:nvCxnSpPr>
          <p:cNvPr id="3" name="Straight Arrow Connector 2"/>
          <p:cNvCxnSpPr/>
          <p:nvPr/>
        </p:nvCxnSpPr>
        <p:spPr>
          <a:xfrm>
            <a:off x="2362200" y="5486400"/>
            <a:ext cx="4495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flipH="1" flipV="1">
            <a:off x="457200" y="3580606"/>
            <a:ext cx="3810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124200" y="5558135"/>
            <a:ext cx="3769878" cy="461665"/>
          </a:xfrm>
          <a:prstGeom prst="rect">
            <a:avLst/>
          </a:prstGeom>
          <a:noFill/>
        </p:spPr>
        <p:txBody>
          <a:bodyPr wrap="none" rtlCol="0">
            <a:spAutoFit/>
          </a:bodyPr>
          <a:lstStyle/>
          <a:p>
            <a:r>
              <a:rPr lang="en-US" sz="2400" dirty="0" smtClean="0"/>
              <a:t>Impulse = Force x</a:t>
            </a:r>
            <a:r>
              <a:rPr lang="en-US" sz="2400" b="1" dirty="0" smtClean="0"/>
              <a:t> </a:t>
            </a:r>
            <a:r>
              <a:rPr lang="en-US" sz="2400" b="1" dirty="0" err="1" smtClean="0"/>
              <a:t>Time</a:t>
            </a:r>
            <a:r>
              <a:rPr lang="en-US" sz="2400" b="1" baseline="-25000" dirty="0" err="1" smtClean="0"/>
              <a:t>particle</a:t>
            </a:r>
            <a:endParaRPr lang="en-US" sz="2400" b="1" baseline="-25000" dirty="0"/>
          </a:p>
        </p:txBody>
      </p:sp>
      <p:sp>
        <p:nvSpPr>
          <p:cNvPr id="10" name="TextBox 9"/>
          <p:cNvSpPr txBox="1"/>
          <p:nvPr/>
        </p:nvSpPr>
        <p:spPr>
          <a:xfrm rot="16200000">
            <a:off x="1397022" y="3174979"/>
            <a:ext cx="1172822" cy="461665"/>
          </a:xfrm>
          <a:prstGeom prst="rect">
            <a:avLst/>
          </a:prstGeom>
          <a:noFill/>
        </p:spPr>
        <p:txBody>
          <a:bodyPr wrap="none" rtlCol="0">
            <a:spAutoFit/>
          </a:bodyPr>
          <a:lstStyle/>
          <a:p>
            <a:r>
              <a:rPr lang="en-US" sz="2400" dirty="0" smtClean="0"/>
              <a:t>Velocity</a:t>
            </a:r>
            <a:endParaRPr lang="en-US" sz="2400" dirty="0"/>
          </a:p>
        </p:txBody>
      </p:sp>
      <p:sp>
        <p:nvSpPr>
          <p:cNvPr id="11" name="Arc 10"/>
          <p:cNvSpPr/>
          <p:nvPr/>
        </p:nvSpPr>
        <p:spPr>
          <a:xfrm rot="20996546">
            <a:off x="2305903" y="4063698"/>
            <a:ext cx="6543594" cy="1676400"/>
          </a:xfrm>
          <a:prstGeom prst="arc">
            <a:avLst>
              <a:gd name="adj1" fmla="val 10821476"/>
              <a:gd name="adj2" fmla="val 19715815"/>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Connector 14"/>
          <p:cNvCxnSpPr/>
          <p:nvPr/>
        </p:nvCxnSpPr>
        <p:spPr>
          <a:xfrm>
            <a:off x="2362200" y="3810000"/>
            <a:ext cx="434340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76092" y="3352800"/>
            <a:ext cx="1957908" cy="461665"/>
          </a:xfrm>
          <a:prstGeom prst="rect">
            <a:avLst/>
          </a:prstGeom>
          <a:noFill/>
        </p:spPr>
        <p:txBody>
          <a:bodyPr wrap="none" rtlCol="0">
            <a:spAutoFit/>
          </a:bodyPr>
          <a:lstStyle/>
          <a:p>
            <a:r>
              <a:rPr lang="en-US" sz="2400" dirty="0" smtClean="0">
                <a:solidFill>
                  <a:srgbClr val="FF0000"/>
                </a:solidFill>
              </a:rPr>
              <a:t>Speed of Light</a:t>
            </a:r>
            <a:endParaRPr lang="en-US" sz="2400" dirty="0">
              <a:solidFill>
                <a:srgbClr val="FF0000"/>
              </a:solidFill>
            </a:endParaRPr>
          </a:p>
        </p:txBody>
      </p:sp>
      <p:sp>
        <p:nvSpPr>
          <p:cNvPr id="12" name="Rectangle 11"/>
          <p:cNvSpPr/>
          <p:nvPr/>
        </p:nvSpPr>
        <p:spPr>
          <a:xfrm>
            <a:off x="2438400" y="381000"/>
            <a:ext cx="5187574" cy="954107"/>
          </a:xfrm>
          <a:prstGeom prst="rect">
            <a:avLst/>
          </a:prstGeom>
        </p:spPr>
        <p:txBody>
          <a:bodyPr wrap="none">
            <a:spAutoFit/>
          </a:bodyPr>
          <a:lstStyle/>
          <a:p>
            <a:r>
              <a:rPr lang="en-US" sz="2800" dirty="0" smtClean="0"/>
              <a:t>N2: When F </a:t>
            </a:r>
            <a:r>
              <a:rPr lang="en-US" sz="2800" dirty="0" smtClean="0">
                <a:latin typeface="Times New Roman"/>
                <a:cs typeface="Times New Roman"/>
              </a:rPr>
              <a:t>≠ 0; </a:t>
            </a:r>
            <a:r>
              <a:rPr lang="en-US" sz="2800" dirty="0" err="1" smtClean="0">
                <a:latin typeface="Times New Roman"/>
                <a:cs typeface="Times New Roman"/>
              </a:rPr>
              <a:t>dv</a:t>
            </a:r>
            <a:r>
              <a:rPr lang="en-US" sz="2800" dirty="0" smtClean="0">
                <a:latin typeface="Times New Roman"/>
                <a:cs typeface="Times New Roman"/>
              </a:rPr>
              <a:t>/</a:t>
            </a:r>
            <a:r>
              <a:rPr lang="en-US" sz="2800" dirty="0" err="1" smtClean="0">
                <a:latin typeface="Times New Roman"/>
                <a:cs typeface="Times New Roman"/>
              </a:rPr>
              <a:t>dt</a:t>
            </a:r>
            <a:r>
              <a:rPr lang="en-US" sz="2800" baseline="-25000" dirty="0" err="1" smtClean="0">
                <a:latin typeface="Times New Roman"/>
                <a:cs typeface="Times New Roman"/>
              </a:rPr>
              <a:t>absolute</a:t>
            </a:r>
            <a:r>
              <a:rPr lang="en-US" sz="2800" dirty="0" smtClean="0">
                <a:latin typeface="Times New Roman"/>
                <a:cs typeface="Times New Roman"/>
              </a:rPr>
              <a:t> = F/m</a:t>
            </a:r>
          </a:p>
          <a:p>
            <a:r>
              <a:rPr lang="en-US" sz="2800" dirty="0" smtClean="0">
                <a:latin typeface="Times New Roman"/>
                <a:cs typeface="Times New Roman"/>
              </a:rPr>
              <a:t>       When </a:t>
            </a:r>
            <a:r>
              <a:rPr lang="en-US" sz="2800" dirty="0" smtClean="0"/>
              <a:t>F </a:t>
            </a:r>
            <a:r>
              <a:rPr lang="en-US" sz="2800" dirty="0" smtClean="0">
                <a:latin typeface="Times New Roman"/>
                <a:cs typeface="Times New Roman"/>
              </a:rPr>
              <a:t>≠ 0; </a:t>
            </a:r>
            <a:r>
              <a:rPr lang="en-US" sz="2800" dirty="0" err="1" smtClean="0">
                <a:latin typeface="Times New Roman"/>
                <a:cs typeface="Times New Roman"/>
              </a:rPr>
              <a:t>dv</a:t>
            </a:r>
            <a:r>
              <a:rPr lang="en-US" sz="2800" dirty="0" smtClean="0">
                <a:latin typeface="Times New Roman"/>
                <a:cs typeface="Times New Roman"/>
              </a:rPr>
              <a:t>/</a:t>
            </a:r>
            <a:r>
              <a:rPr lang="en-US" sz="2800" dirty="0" err="1" smtClean="0">
                <a:latin typeface="Times New Roman"/>
                <a:cs typeface="Times New Roman"/>
              </a:rPr>
              <a:t>dt</a:t>
            </a:r>
            <a:r>
              <a:rPr lang="en-US" sz="2800" baseline="-25000" dirty="0" err="1" smtClean="0">
                <a:latin typeface="Times New Roman"/>
                <a:cs typeface="Times New Roman"/>
              </a:rPr>
              <a:t>particle</a:t>
            </a:r>
            <a:r>
              <a:rPr lang="en-US" sz="2800" dirty="0" smtClean="0">
                <a:latin typeface="Times New Roman"/>
                <a:cs typeface="Times New Roman"/>
              </a:rPr>
              <a:t>  = F/m</a:t>
            </a:r>
            <a:endParaRPr lang="en-US" sz="2800" dirty="0"/>
          </a:p>
        </p:txBody>
      </p:sp>
      <p:sp>
        <p:nvSpPr>
          <p:cNvPr id="13" name="Rectangle 12"/>
          <p:cNvSpPr/>
          <p:nvPr/>
        </p:nvSpPr>
        <p:spPr>
          <a:xfrm>
            <a:off x="2514600" y="6172200"/>
            <a:ext cx="4648200" cy="523220"/>
          </a:xfrm>
          <a:prstGeom prst="rect">
            <a:avLst/>
          </a:prstGeom>
        </p:spPr>
        <p:txBody>
          <a:bodyPr wrap="square">
            <a:spAutoFit/>
          </a:bodyPr>
          <a:lstStyle/>
          <a:p>
            <a:r>
              <a:rPr lang="en-US" sz="2800" dirty="0" err="1" smtClean="0"/>
              <a:t>dt</a:t>
            </a:r>
            <a:r>
              <a:rPr lang="en-US" sz="2800" baseline="-25000" dirty="0" err="1" smtClean="0">
                <a:latin typeface="Times New Roman"/>
                <a:cs typeface="Times New Roman"/>
              </a:rPr>
              <a:t>particle</a:t>
            </a:r>
            <a:r>
              <a:rPr lang="en-US" sz="2800" dirty="0" smtClean="0">
                <a:latin typeface="Times New Roman"/>
                <a:cs typeface="Times New Roman"/>
              </a:rPr>
              <a:t> = </a:t>
            </a:r>
            <a:r>
              <a:rPr lang="en-US" sz="2800" dirty="0" err="1" smtClean="0">
                <a:latin typeface="Times New Roman"/>
                <a:cs typeface="Times New Roman"/>
              </a:rPr>
              <a:t>dt</a:t>
            </a:r>
            <a:r>
              <a:rPr lang="en-US" sz="2800" baseline="-25000" dirty="0" err="1" smtClean="0">
                <a:latin typeface="Times New Roman"/>
                <a:cs typeface="Times New Roman"/>
              </a:rPr>
              <a:t>observer</a:t>
            </a:r>
            <a:r>
              <a:rPr lang="en-US" sz="2800" dirty="0" smtClean="0">
                <a:latin typeface="Times New Roman"/>
                <a:cs typeface="Times New Roman"/>
              </a:rPr>
              <a:t>(√1 – (v/c)</a:t>
            </a:r>
            <a:r>
              <a:rPr lang="en-US" sz="2800" baseline="30000" dirty="0" smtClean="0">
                <a:latin typeface="Times New Roman"/>
                <a:cs typeface="Times New Roman"/>
              </a:rPr>
              <a:t>2</a:t>
            </a:r>
            <a:r>
              <a:rPr lang="en-US" sz="2800" dirty="0" smtClean="0">
                <a:latin typeface="Times New Roman"/>
                <a:cs typeface="Times New Roman"/>
              </a:rPr>
              <a:t>)</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1000"/>
            <a:lum/>
          </a:blip>
          <a:srcRect/>
          <a:stretch>
            <a:fillRect t="-23000" b="-23000"/>
          </a:stretch>
        </a:blipFill>
        <a:effectLst/>
      </p:bgPr>
    </p:bg>
    <p:spTree>
      <p:nvGrpSpPr>
        <p:cNvPr id="1" name=""/>
        <p:cNvGrpSpPr/>
        <p:nvPr/>
      </p:nvGrpSpPr>
      <p:grpSpPr>
        <a:xfrm>
          <a:off x="0" y="0"/>
          <a:ext cx="0" cy="0"/>
          <a:chOff x="0" y="0"/>
          <a:chExt cx="0" cy="0"/>
        </a:xfrm>
      </p:grpSpPr>
      <p:cxnSp>
        <p:nvCxnSpPr>
          <p:cNvPr id="3" name="Straight Arrow Connector 2"/>
          <p:cNvCxnSpPr/>
          <p:nvPr/>
        </p:nvCxnSpPr>
        <p:spPr>
          <a:xfrm>
            <a:off x="2362200" y="5486400"/>
            <a:ext cx="44958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rot="5400000" flipH="1" flipV="1">
            <a:off x="457200" y="3580606"/>
            <a:ext cx="38100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43400" y="5562600"/>
            <a:ext cx="817853" cy="461665"/>
          </a:xfrm>
          <a:prstGeom prst="rect">
            <a:avLst/>
          </a:prstGeom>
          <a:noFill/>
        </p:spPr>
        <p:txBody>
          <a:bodyPr wrap="none" rtlCol="0">
            <a:spAutoFit/>
          </a:bodyPr>
          <a:lstStyle/>
          <a:p>
            <a:r>
              <a:rPr lang="en-US" sz="2400" b="1" dirty="0" smtClean="0"/>
              <a:t>Time</a:t>
            </a:r>
            <a:endParaRPr lang="en-US" sz="2400" b="1" dirty="0"/>
          </a:p>
        </p:txBody>
      </p:sp>
      <p:sp>
        <p:nvSpPr>
          <p:cNvPr id="10" name="TextBox 9"/>
          <p:cNvSpPr txBox="1"/>
          <p:nvPr/>
        </p:nvSpPr>
        <p:spPr>
          <a:xfrm rot="16200000">
            <a:off x="1397022" y="3174979"/>
            <a:ext cx="1172822" cy="461665"/>
          </a:xfrm>
          <a:prstGeom prst="rect">
            <a:avLst/>
          </a:prstGeom>
          <a:noFill/>
        </p:spPr>
        <p:txBody>
          <a:bodyPr wrap="none" rtlCol="0">
            <a:spAutoFit/>
          </a:bodyPr>
          <a:lstStyle/>
          <a:p>
            <a:r>
              <a:rPr lang="en-US" sz="2400" dirty="0" smtClean="0"/>
              <a:t>Velocity</a:t>
            </a:r>
            <a:endParaRPr lang="en-US" sz="2400" dirty="0"/>
          </a:p>
        </p:txBody>
      </p:sp>
      <p:sp>
        <p:nvSpPr>
          <p:cNvPr id="12" name="Down Arrow 11"/>
          <p:cNvSpPr/>
          <p:nvPr/>
        </p:nvSpPr>
        <p:spPr>
          <a:xfrm>
            <a:off x="4495800" y="2667000"/>
            <a:ext cx="457200" cy="4450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810000" y="2133600"/>
            <a:ext cx="1950342" cy="461665"/>
          </a:xfrm>
          <a:prstGeom prst="rect">
            <a:avLst/>
          </a:prstGeom>
        </p:spPr>
        <p:txBody>
          <a:bodyPr wrap="none">
            <a:spAutoFit/>
          </a:bodyPr>
          <a:lstStyle/>
          <a:p>
            <a:r>
              <a:rPr lang="en-US" sz="2400" dirty="0" smtClean="0"/>
              <a:t>Remove Force</a:t>
            </a:r>
            <a:endParaRPr lang="en-US" sz="2400" dirty="0"/>
          </a:p>
        </p:txBody>
      </p:sp>
      <p:cxnSp>
        <p:nvCxnSpPr>
          <p:cNvPr id="18" name="Straight Connector 17"/>
          <p:cNvCxnSpPr/>
          <p:nvPr/>
        </p:nvCxnSpPr>
        <p:spPr>
          <a:xfrm flipV="1">
            <a:off x="2362200" y="3200400"/>
            <a:ext cx="2362200" cy="2286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24400" y="3200400"/>
            <a:ext cx="17526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989466" y="695980"/>
            <a:ext cx="3773534" cy="523220"/>
          </a:xfrm>
          <a:prstGeom prst="rect">
            <a:avLst/>
          </a:prstGeom>
        </p:spPr>
        <p:txBody>
          <a:bodyPr wrap="none">
            <a:spAutoFit/>
          </a:bodyPr>
          <a:lstStyle/>
          <a:p>
            <a:r>
              <a:rPr lang="en-US" sz="2800" dirty="0" smtClean="0"/>
              <a:t>When F = 0; v = constant</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On the </a:t>
            </a:r>
            <a:r>
              <a:rPr lang="en-US" dirty="0" smtClean="0">
                <a:solidFill>
                  <a:srgbClr val="FF0000"/>
                </a:solidFill>
              </a:rPr>
              <a:t>Electrodynamics</a:t>
            </a:r>
            <a:r>
              <a:rPr lang="en-US" dirty="0" smtClean="0"/>
              <a:t> of Moving Bodies</a:t>
            </a:r>
            <a:endParaRPr lang="en-US" dirty="0"/>
          </a:p>
        </p:txBody>
      </p:sp>
      <p:sp>
        <p:nvSpPr>
          <p:cNvPr id="3" name="Content Placeholder 2"/>
          <p:cNvSpPr>
            <a:spLocks noGrp="1"/>
          </p:cNvSpPr>
          <p:nvPr>
            <p:ph idx="1"/>
          </p:nvPr>
        </p:nvSpPr>
        <p:spPr/>
        <p:txBody>
          <a:bodyPr>
            <a:normAutofit fontScale="92500" lnSpcReduction="10000"/>
          </a:bodyPr>
          <a:lstStyle/>
          <a:p>
            <a:r>
              <a:rPr lang="en-US" sz="2800" dirty="0" smtClean="0"/>
              <a:t>Aristotle: 		</a:t>
            </a:r>
            <a:r>
              <a:rPr lang="en-US" sz="2800" b="1" dirty="0" smtClean="0"/>
              <a:t>F</a:t>
            </a:r>
            <a:r>
              <a:rPr lang="en-US" sz="2800" dirty="0" smtClean="0"/>
              <a:t> = </a:t>
            </a:r>
            <a:r>
              <a:rPr lang="en-US" sz="2800" dirty="0" err="1" smtClean="0"/>
              <a:t>k</a:t>
            </a:r>
            <a:r>
              <a:rPr lang="en-US" sz="2800" b="1" dirty="0" err="1" smtClean="0"/>
              <a:t>v</a:t>
            </a:r>
            <a:endParaRPr lang="en-US" sz="2800" b="1" dirty="0" smtClean="0"/>
          </a:p>
          <a:p>
            <a:r>
              <a:rPr lang="en-US" sz="2800" dirty="0" smtClean="0"/>
              <a:t>Newton</a:t>
            </a:r>
            <a:r>
              <a:rPr lang="en-US" sz="2800" b="1" dirty="0" smtClean="0"/>
              <a:t>: 		F</a:t>
            </a:r>
            <a:r>
              <a:rPr lang="en-US" sz="2800" dirty="0" smtClean="0"/>
              <a:t> </a:t>
            </a:r>
            <a:r>
              <a:rPr lang="en-US" sz="2800" baseline="-25000" dirty="0" smtClean="0"/>
              <a:t> </a:t>
            </a:r>
            <a:r>
              <a:rPr lang="en-US" sz="2800" dirty="0" smtClean="0"/>
              <a:t>= </a:t>
            </a:r>
            <a:r>
              <a:rPr lang="en-US" sz="2800" dirty="0" err="1" smtClean="0"/>
              <a:t>m</a:t>
            </a:r>
            <a:r>
              <a:rPr lang="en-US" sz="2800" baseline="-25000" dirty="0" err="1" smtClean="0"/>
              <a:t>o</a:t>
            </a:r>
            <a:r>
              <a:rPr lang="en-US" sz="2800" dirty="0" err="1" smtClean="0"/>
              <a:t>d</a:t>
            </a:r>
            <a:r>
              <a:rPr lang="en-US" sz="2800" b="1" dirty="0" err="1" smtClean="0"/>
              <a:t>v</a:t>
            </a:r>
            <a:r>
              <a:rPr lang="en-US" sz="2800" dirty="0" smtClean="0"/>
              <a:t>/</a:t>
            </a:r>
            <a:r>
              <a:rPr lang="en-US" sz="2800" dirty="0" err="1" smtClean="0"/>
              <a:t>dt</a:t>
            </a:r>
            <a:endParaRPr lang="en-US" sz="2800" dirty="0" smtClean="0"/>
          </a:p>
          <a:p>
            <a:r>
              <a:rPr lang="en-US" sz="2800" dirty="0" smtClean="0"/>
              <a:t>Thomson:		</a:t>
            </a:r>
            <a:r>
              <a:rPr lang="en-US" sz="2800" b="1" dirty="0" smtClean="0">
                <a:solidFill>
                  <a:srgbClr val="FF0000"/>
                </a:solidFill>
                <a:cs typeface="Times New Roman"/>
              </a:rPr>
              <a:t>F</a:t>
            </a:r>
            <a:r>
              <a:rPr lang="en-US" sz="2800" b="1" dirty="0" smtClean="0">
                <a:cs typeface="Times New Roman"/>
              </a:rPr>
              <a:t>  </a:t>
            </a:r>
            <a:r>
              <a:rPr lang="en-US" sz="2800" dirty="0" smtClean="0"/>
              <a:t>= (m</a:t>
            </a:r>
            <a:r>
              <a:rPr lang="en-US" sz="2800" baseline="-25000" dirty="0" smtClean="0"/>
              <a:t>o</a:t>
            </a:r>
            <a:r>
              <a:rPr lang="en-US" sz="2800" dirty="0" smtClean="0">
                <a:cs typeface="Times New Roman"/>
              </a:rPr>
              <a:t>/(√(1 – (v/c)</a:t>
            </a:r>
            <a:r>
              <a:rPr lang="en-US" sz="2800" baseline="30000" dirty="0" smtClean="0">
                <a:cs typeface="Times New Roman"/>
              </a:rPr>
              <a:t>2</a:t>
            </a:r>
            <a:r>
              <a:rPr lang="en-US" sz="2800" dirty="0" smtClean="0">
                <a:cs typeface="Times New Roman"/>
              </a:rPr>
              <a:t>))(</a:t>
            </a:r>
            <a:r>
              <a:rPr lang="en-US" sz="2800" dirty="0" err="1" smtClean="0">
                <a:cs typeface="Times New Roman"/>
              </a:rPr>
              <a:t>d</a:t>
            </a:r>
            <a:r>
              <a:rPr lang="en-US" sz="2800" b="1" dirty="0" err="1" smtClean="0">
                <a:cs typeface="Times New Roman"/>
              </a:rPr>
              <a:t>v</a:t>
            </a:r>
            <a:r>
              <a:rPr lang="en-US" sz="2800" dirty="0" smtClean="0">
                <a:cs typeface="Times New Roman"/>
              </a:rPr>
              <a:t>/</a:t>
            </a:r>
            <a:r>
              <a:rPr lang="en-US" sz="2800" dirty="0" err="1" smtClean="0">
                <a:cs typeface="Times New Roman"/>
              </a:rPr>
              <a:t>dt</a:t>
            </a:r>
            <a:r>
              <a:rPr lang="en-US" sz="2800" dirty="0" smtClean="0">
                <a:cs typeface="Times New Roman"/>
              </a:rPr>
              <a:t>)</a:t>
            </a:r>
            <a:endParaRPr lang="en-US" sz="2800" dirty="0" smtClean="0"/>
          </a:p>
          <a:p>
            <a:pPr marL="342900" lvl="1" indent="-342900">
              <a:buFont typeface="Arial" pitchFamily="34" charset="0"/>
              <a:buChar char="•"/>
            </a:pPr>
            <a:r>
              <a:rPr lang="en-US" dirty="0" smtClean="0">
                <a:cs typeface="Times New Roman"/>
              </a:rPr>
              <a:t>Einstein*: 		</a:t>
            </a:r>
            <a:r>
              <a:rPr lang="en-US" b="1" dirty="0" smtClean="0">
                <a:cs typeface="Times New Roman"/>
              </a:rPr>
              <a:t>F  </a:t>
            </a:r>
            <a:r>
              <a:rPr lang="en-US" dirty="0" smtClean="0"/>
              <a:t>= </a:t>
            </a:r>
            <a:r>
              <a:rPr lang="en-US" dirty="0" err="1" smtClean="0"/>
              <a:t>m</a:t>
            </a:r>
            <a:r>
              <a:rPr lang="en-US" baseline="-25000" dirty="0" err="1" smtClean="0"/>
              <a:t>o</a:t>
            </a:r>
            <a:r>
              <a:rPr lang="en-US" dirty="0" err="1" smtClean="0">
                <a:cs typeface="Times New Roman"/>
              </a:rPr>
              <a:t>d</a:t>
            </a:r>
            <a:r>
              <a:rPr lang="en-US" b="1" dirty="0" err="1" smtClean="0">
                <a:cs typeface="Times New Roman"/>
              </a:rPr>
              <a:t>v</a:t>
            </a:r>
            <a:r>
              <a:rPr lang="en-US" dirty="0" smtClean="0">
                <a:cs typeface="Times New Roman"/>
              </a:rPr>
              <a:t>/</a:t>
            </a:r>
            <a:r>
              <a:rPr lang="en-US" dirty="0" err="1" smtClean="0">
                <a:cs typeface="Times New Roman"/>
              </a:rPr>
              <a:t>dt</a:t>
            </a:r>
            <a:r>
              <a:rPr lang="en-US" dirty="0" smtClean="0">
                <a:cs typeface="Times New Roman"/>
              </a:rPr>
              <a:t>(√(1 – (v/c)</a:t>
            </a:r>
            <a:r>
              <a:rPr lang="en-US" baseline="30000" dirty="0" smtClean="0">
                <a:cs typeface="Times New Roman"/>
              </a:rPr>
              <a:t>2</a:t>
            </a:r>
            <a:r>
              <a:rPr lang="en-US" dirty="0" smtClean="0">
                <a:cs typeface="Times New Roman"/>
              </a:rPr>
              <a:t>))</a:t>
            </a:r>
          </a:p>
          <a:p>
            <a:pPr marL="342900" lvl="1" indent="-342900">
              <a:buFont typeface="Arial" pitchFamily="34" charset="0"/>
              <a:buChar char="•"/>
            </a:pPr>
            <a:endParaRPr lang="en-US" dirty="0" smtClean="0">
              <a:cs typeface="Times New Roman"/>
            </a:endParaRPr>
          </a:p>
          <a:p>
            <a:pPr marL="342900" lvl="1" indent="-342900">
              <a:buFont typeface="Arial" pitchFamily="34" charset="0"/>
              <a:buChar char="•"/>
            </a:pPr>
            <a:endParaRPr lang="en-US" dirty="0" smtClean="0">
              <a:cs typeface="Times New Roman"/>
            </a:endParaRPr>
          </a:p>
          <a:p>
            <a:pPr marL="342900" lvl="1" indent="-342900">
              <a:buNone/>
            </a:pPr>
            <a:endParaRPr lang="en-US" dirty="0" smtClean="0"/>
          </a:p>
          <a:p>
            <a:pPr marL="342900" lvl="1" indent="-342900">
              <a:buFont typeface="Arial" pitchFamily="34" charset="0"/>
              <a:buChar char="•"/>
            </a:pPr>
            <a:r>
              <a:rPr lang="en-US" dirty="0" smtClean="0"/>
              <a:t>My model:		</a:t>
            </a:r>
            <a:r>
              <a:rPr lang="en-US" b="1" dirty="0" err="1" smtClean="0"/>
              <a:t>F</a:t>
            </a:r>
            <a:r>
              <a:rPr lang="en-US" baseline="-25000" dirty="0" err="1" smtClean="0"/>
              <a:t>applied</a:t>
            </a:r>
            <a:r>
              <a:rPr lang="en-US" dirty="0" smtClean="0"/>
              <a:t> – </a:t>
            </a:r>
            <a:r>
              <a:rPr lang="en-US" b="1" dirty="0" err="1" smtClean="0"/>
              <a:t>F</a:t>
            </a:r>
            <a:r>
              <a:rPr lang="en-US" baseline="-25000" dirty="0" err="1" smtClean="0"/>
              <a:t>viscous</a:t>
            </a:r>
            <a:r>
              <a:rPr lang="en-US" baseline="-25000" dirty="0" smtClean="0"/>
              <a:t>  </a:t>
            </a:r>
            <a:r>
              <a:rPr lang="en-US" dirty="0" smtClean="0"/>
              <a:t>= </a:t>
            </a:r>
            <a:r>
              <a:rPr lang="en-US" dirty="0" err="1" smtClean="0"/>
              <a:t>m</a:t>
            </a:r>
            <a:r>
              <a:rPr lang="en-US" baseline="-25000" dirty="0" err="1" smtClean="0"/>
              <a:t>o</a:t>
            </a:r>
            <a:r>
              <a:rPr lang="en-US" dirty="0" err="1" smtClean="0"/>
              <a:t>d</a:t>
            </a:r>
            <a:r>
              <a:rPr lang="en-US" b="1" dirty="0" err="1" smtClean="0"/>
              <a:t>v</a:t>
            </a:r>
            <a:r>
              <a:rPr lang="en-US" dirty="0" smtClean="0"/>
              <a:t>/</a:t>
            </a:r>
            <a:r>
              <a:rPr lang="en-US" dirty="0" err="1" smtClean="0"/>
              <a:t>dt</a:t>
            </a:r>
            <a:endParaRPr lang="en-US" dirty="0" smtClean="0"/>
          </a:p>
          <a:p>
            <a:pPr marL="342900" lvl="1" indent="-342900">
              <a:buFont typeface="Arial" pitchFamily="34" charset="0"/>
              <a:buChar char="•"/>
            </a:pPr>
            <a:endParaRPr lang="en-US" b="1" dirty="0" smtClean="0"/>
          </a:p>
          <a:p>
            <a:pPr marL="342900" lvl="1" indent="-342900">
              <a:buNone/>
            </a:pPr>
            <a:r>
              <a:rPr lang="en-US" dirty="0" smtClean="0"/>
              <a:t>	where</a:t>
            </a:r>
            <a:r>
              <a:rPr lang="en-US" b="1" dirty="0" smtClean="0"/>
              <a:t> </a:t>
            </a:r>
            <a:r>
              <a:rPr lang="en-US" b="1" dirty="0" err="1" smtClean="0"/>
              <a:t>F</a:t>
            </a:r>
            <a:r>
              <a:rPr lang="en-US" baseline="-25000" dirty="0" err="1" smtClean="0"/>
              <a:t>viscous</a:t>
            </a:r>
            <a:r>
              <a:rPr lang="en-US" dirty="0" smtClean="0"/>
              <a:t> = -(</a:t>
            </a:r>
            <a:r>
              <a:rPr lang="en-US" dirty="0" smtClean="0"/>
              <a:t>ρσ</a:t>
            </a:r>
            <a:r>
              <a:rPr lang="en-US" dirty="0" smtClean="0">
                <a:solidFill>
                  <a:srgbClr val="FF0000"/>
                </a:solidFill>
              </a:rPr>
              <a:t>e</a:t>
            </a:r>
            <a:r>
              <a:rPr lang="en-US" baseline="30000" dirty="0" smtClean="0"/>
              <a:t>2</a:t>
            </a:r>
            <a:r>
              <a:rPr lang="en-US" dirty="0" smtClean="0"/>
              <a:t>/4</a:t>
            </a:r>
            <a:r>
              <a:rPr lang="el-GR" dirty="0" smtClean="0">
                <a:latin typeface="Times New Roman"/>
                <a:cs typeface="Times New Roman"/>
              </a:rPr>
              <a:t>π</a:t>
            </a:r>
            <a:r>
              <a:rPr lang="el-GR" dirty="0" smtClean="0">
                <a:solidFill>
                  <a:srgbClr val="FF0000"/>
                </a:solidFill>
                <a:latin typeface="Times New Roman"/>
                <a:cs typeface="Times New Roman"/>
              </a:rPr>
              <a:t>ε</a:t>
            </a:r>
            <a:r>
              <a:rPr lang="en-US" baseline="-25000" dirty="0" smtClean="0">
                <a:solidFill>
                  <a:srgbClr val="FF0000"/>
                </a:solidFill>
                <a:latin typeface="Times New Roman"/>
                <a:cs typeface="Times New Roman"/>
              </a:rPr>
              <a:t>o</a:t>
            </a:r>
            <a:r>
              <a:rPr lang="el-GR" dirty="0" smtClean="0">
                <a:solidFill>
                  <a:srgbClr val="FF0000"/>
                </a:solidFill>
                <a:latin typeface="Times New Roman"/>
                <a:cs typeface="Times New Roman"/>
              </a:rPr>
              <a:t>α</a:t>
            </a:r>
            <a:r>
              <a:rPr lang="en-US" dirty="0" smtClean="0"/>
              <a:t>4λ</a:t>
            </a:r>
            <a:r>
              <a:rPr lang="en-US" baseline="-25000" dirty="0" smtClean="0"/>
              <a:t>source</a:t>
            </a:r>
            <a:r>
              <a:rPr lang="en-US" dirty="0" smtClean="0"/>
              <a:t>)(v</a:t>
            </a:r>
            <a:r>
              <a:rPr lang="en-US" baseline="30000" dirty="0" smtClean="0"/>
              <a:t>2</a:t>
            </a:r>
            <a:r>
              <a:rPr lang="en-US" dirty="0" smtClean="0"/>
              <a:t>/c</a:t>
            </a:r>
            <a:r>
              <a:rPr lang="en-US" baseline="30000" dirty="0" smtClean="0"/>
              <a:t>2</a:t>
            </a:r>
            <a:r>
              <a:rPr lang="en-US" dirty="0" smtClean="0"/>
              <a:t>)/√(1- v</a:t>
            </a:r>
            <a:r>
              <a:rPr lang="en-US" baseline="30000" dirty="0" smtClean="0"/>
              <a:t>2</a:t>
            </a:r>
            <a:r>
              <a:rPr lang="en-US" dirty="0" smtClean="0"/>
              <a:t>/c</a:t>
            </a:r>
            <a:r>
              <a:rPr lang="en-US" baseline="30000" dirty="0" smtClean="0"/>
              <a:t>2</a:t>
            </a:r>
            <a:r>
              <a:rPr lang="en-US" dirty="0" smtClean="0"/>
              <a:t>)</a:t>
            </a:r>
          </a:p>
          <a:p>
            <a:pPr>
              <a:buNone/>
            </a:pPr>
            <a:endParaRPr lang="en-US" dirty="0"/>
          </a:p>
        </p:txBody>
      </p:sp>
      <p:sp>
        <p:nvSpPr>
          <p:cNvPr id="4" name="TextBox 3"/>
          <p:cNvSpPr txBox="1"/>
          <p:nvPr/>
        </p:nvSpPr>
        <p:spPr>
          <a:xfrm>
            <a:off x="1752600" y="3516868"/>
            <a:ext cx="6348789" cy="369332"/>
          </a:xfrm>
          <a:prstGeom prst="rect">
            <a:avLst/>
          </a:prstGeom>
          <a:noFill/>
        </p:spPr>
        <p:txBody>
          <a:bodyPr wrap="none" rtlCol="0">
            <a:spAutoFit/>
          </a:bodyPr>
          <a:lstStyle/>
          <a:p>
            <a:r>
              <a:rPr lang="en-US" dirty="0" smtClean="0"/>
              <a:t>*“…these results…are also valid for </a:t>
            </a:r>
            <a:r>
              <a:rPr lang="en-US" dirty="0" err="1" smtClean="0"/>
              <a:t>ponderable</a:t>
            </a:r>
            <a:r>
              <a:rPr lang="en-US" dirty="0" smtClean="0"/>
              <a:t> material points….”</a:t>
            </a:r>
            <a:endParaRPr 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1143000"/>
          </a:xfrm>
        </p:spPr>
        <p:txBody>
          <a:bodyPr/>
          <a:lstStyle/>
          <a:p>
            <a:r>
              <a:rPr lang="en-US" dirty="0" smtClean="0"/>
              <a:t>Einstein Challenged the Status Quo</a:t>
            </a:r>
            <a:endParaRPr lang="en-US" dirty="0"/>
          </a:p>
        </p:txBody>
      </p:sp>
      <p:sp>
        <p:nvSpPr>
          <p:cNvPr id="3" name="Content Placeholder 2"/>
          <p:cNvSpPr>
            <a:spLocks noGrp="1"/>
          </p:cNvSpPr>
          <p:nvPr>
            <p:ph idx="1"/>
          </p:nvPr>
        </p:nvSpPr>
        <p:spPr>
          <a:xfrm>
            <a:off x="0" y="1600200"/>
            <a:ext cx="4572000" cy="5257800"/>
          </a:xfrm>
        </p:spPr>
        <p:txBody>
          <a:bodyPr>
            <a:normAutofit fontScale="92500"/>
          </a:bodyPr>
          <a:lstStyle/>
          <a:p>
            <a:pPr>
              <a:buNone/>
            </a:pPr>
            <a:r>
              <a:rPr lang="en-US" dirty="0" smtClean="0"/>
              <a:t>	“</a:t>
            </a:r>
            <a:r>
              <a:rPr lang="en-US" i="1" dirty="0" smtClean="0"/>
              <a:t>But for me—and many others—the exciting feature of this paper was not so much its simplicity and completeness, but the </a:t>
            </a:r>
            <a:r>
              <a:rPr lang="en-US" b="1" i="1" dirty="0" smtClean="0"/>
              <a:t>audacity to challenge Isaac Newton’s established philosophy</a:t>
            </a:r>
            <a:r>
              <a:rPr lang="en-US" i="1" dirty="0" smtClean="0"/>
              <a:t>, the traditional concepts of space and time.” </a:t>
            </a:r>
          </a:p>
          <a:p>
            <a:pPr algn="r">
              <a:buNone/>
            </a:pPr>
            <a:r>
              <a:rPr lang="en-US" dirty="0" smtClean="0"/>
              <a:t>--Max Born (1955)</a:t>
            </a:r>
            <a:endParaRPr lang="en-US" dirty="0"/>
          </a:p>
        </p:txBody>
      </p:sp>
      <p:pic>
        <p:nvPicPr>
          <p:cNvPr id="1026" name="Picture 2" descr="http://www.aip.org/history/newsletter/fall2002/images/born_max_b9-large.jpg"/>
          <p:cNvPicPr>
            <a:picLocks noChangeAspect="1" noChangeArrowheads="1"/>
          </p:cNvPicPr>
          <p:nvPr/>
        </p:nvPicPr>
        <p:blipFill>
          <a:blip r:embed="rId2" cstate="print"/>
          <a:srcRect/>
          <a:stretch>
            <a:fillRect/>
          </a:stretch>
        </p:blipFill>
        <p:spPr bwMode="auto">
          <a:xfrm>
            <a:off x="4953000" y="1219200"/>
            <a:ext cx="3571875" cy="5295900"/>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Max Born is Olivia Newton John’s Grandfather</a:t>
            </a:r>
            <a:endParaRPr lang="en-US" dirty="0"/>
          </a:p>
        </p:txBody>
      </p:sp>
      <p:pic>
        <p:nvPicPr>
          <p:cNvPr id="33794" name="Picture 2" descr="http://images.allmoviephoto.com/1978_Grease/1978_grease_036.jpg"/>
          <p:cNvPicPr>
            <a:picLocks noChangeAspect="1" noChangeArrowheads="1"/>
          </p:cNvPicPr>
          <p:nvPr/>
        </p:nvPicPr>
        <p:blipFill>
          <a:blip r:embed="rId2" cstate="print"/>
          <a:srcRect/>
          <a:stretch>
            <a:fillRect/>
          </a:stretch>
        </p:blipFill>
        <p:spPr bwMode="auto">
          <a:xfrm>
            <a:off x="1447800" y="1828800"/>
            <a:ext cx="6429375" cy="4324351"/>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rmAutofit fontScale="90000"/>
          </a:bodyPr>
          <a:lstStyle/>
          <a:p>
            <a:r>
              <a:rPr lang="en-US" dirty="0" smtClean="0">
                <a:solidFill>
                  <a:srgbClr val="FF0000"/>
                </a:solidFill>
              </a:rPr>
              <a:t>“Einstein” Became Synonymous with Genius</a:t>
            </a:r>
            <a:endParaRPr lang="en-US" dirty="0">
              <a:solidFill>
                <a:srgbClr val="FF0000"/>
              </a:solidFill>
            </a:endParaRPr>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1208322" name="Picture 2" descr="http://www.kdl.org/image_attachments/0001/0660/517pfsbgr5l.jpg?1225469959"/>
          <p:cNvPicPr>
            <a:picLocks noChangeAspect="1" noChangeArrowheads="1"/>
          </p:cNvPicPr>
          <p:nvPr/>
        </p:nvPicPr>
        <p:blipFill>
          <a:blip r:embed="rId3" cstate="print"/>
          <a:srcRect/>
          <a:stretch>
            <a:fillRect/>
          </a:stretch>
        </p:blipFill>
        <p:spPr bwMode="auto">
          <a:xfrm>
            <a:off x="533400" y="1524000"/>
            <a:ext cx="3990975" cy="4762500"/>
          </a:xfrm>
          <a:prstGeom prst="rect">
            <a:avLst/>
          </a:prstGeom>
          <a:noFill/>
        </p:spPr>
      </p:pic>
      <p:pic>
        <p:nvPicPr>
          <p:cNvPr id="1208324" name="Picture 4" descr="http://www.motifake.com/image/demotivational-poster/small/0910/genius-genius-albert-einstein-demotivational-poster-1255661432.jpg"/>
          <p:cNvPicPr>
            <a:picLocks noChangeAspect="1" noChangeArrowheads="1"/>
          </p:cNvPicPr>
          <p:nvPr/>
        </p:nvPicPr>
        <p:blipFill>
          <a:blip r:embed="rId4" cstate="print"/>
          <a:srcRect/>
          <a:stretch>
            <a:fillRect/>
          </a:stretch>
        </p:blipFill>
        <p:spPr bwMode="auto">
          <a:xfrm>
            <a:off x="4571999" y="1295400"/>
            <a:ext cx="4286773" cy="55626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234948" name="Picture 4" descr="http://gallery.nen.gov.uk/assets/0801/0000/0134/dscf4037.jpg"/>
          <p:cNvPicPr>
            <a:picLocks noChangeAspect="1" noChangeArrowheads="1"/>
          </p:cNvPicPr>
          <p:nvPr/>
        </p:nvPicPr>
        <p:blipFill>
          <a:blip r:embed="rId2" cstate="print"/>
          <a:srcRect/>
          <a:stretch>
            <a:fillRect/>
          </a:stretch>
        </p:blipFill>
        <p:spPr bwMode="auto">
          <a:xfrm>
            <a:off x="2428875" y="466725"/>
            <a:ext cx="4505325" cy="6010275"/>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1197058" name="Picture 2" descr="C:\Users\row1\crackpots\herblock.jpg"/>
          <p:cNvPicPr>
            <a:picLocks noChangeAspect="1" noChangeArrowheads="1"/>
          </p:cNvPicPr>
          <p:nvPr/>
        </p:nvPicPr>
        <p:blipFill>
          <a:blip r:embed="rId2" cstate="print"/>
          <a:srcRect l="7875" t="10080" r="6750" b="22320"/>
          <a:stretch>
            <a:fillRect/>
          </a:stretch>
        </p:blipFill>
        <p:spPr bwMode="auto">
          <a:xfrm>
            <a:off x="1905000" y="94246"/>
            <a:ext cx="5334000" cy="659919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26146" name="Rectangle 2"/>
          <p:cNvSpPr>
            <a:spLocks noGrp="1" noChangeArrowheads="1"/>
          </p:cNvSpPr>
          <p:nvPr>
            <p:ph type="title"/>
          </p:nvPr>
        </p:nvSpPr>
        <p:spPr>
          <a:xfrm>
            <a:off x="0" y="0"/>
            <a:ext cx="9144000" cy="1143000"/>
          </a:xfrm>
        </p:spPr>
        <p:txBody>
          <a:bodyPr>
            <a:normAutofit/>
          </a:bodyPr>
          <a:lstStyle/>
          <a:p>
            <a:r>
              <a:rPr lang="en-US" sz="3600" dirty="0" smtClean="0">
                <a:solidFill>
                  <a:schemeClr val="bg1"/>
                </a:solidFill>
              </a:rPr>
              <a:t>“Albert Einstein: Person </a:t>
            </a:r>
            <a:r>
              <a:rPr lang="en-US" sz="3600" dirty="0">
                <a:solidFill>
                  <a:schemeClr val="bg1"/>
                </a:solidFill>
              </a:rPr>
              <a:t>of the Century”</a:t>
            </a:r>
          </a:p>
        </p:txBody>
      </p:sp>
      <p:sp>
        <p:nvSpPr>
          <p:cNvPr id="1926147" name="Rectangle 3"/>
          <p:cNvSpPr>
            <a:spLocks noGrp="1" noChangeArrowheads="1"/>
          </p:cNvSpPr>
          <p:nvPr>
            <p:ph idx="1"/>
          </p:nvPr>
        </p:nvSpPr>
        <p:spPr/>
        <p:txBody>
          <a:bodyPr/>
          <a:lstStyle/>
          <a:p>
            <a:pPr>
              <a:buFont typeface="Wingdings" pitchFamily="2" charset="2"/>
              <a:buNone/>
            </a:pPr>
            <a:r>
              <a:rPr lang="en-US" dirty="0"/>
              <a:t>  </a:t>
            </a:r>
          </a:p>
        </p:txBody>
      </p:sp>
      <p:pic>
        <p:nvPicPr>
          <p:cNvPr id="1926149" name="Picture 5" descr="time-person-of-the-century-1999"/>
          <p:cNvPicPr>
            <a:picLocks noChangeAspect="1" noChangeArrowheads="1"/>
          </p:cNvPicPr>
          <p:nvPr/>
        </p:nvPicPr>
        <p:blipFill>
          <a:blip r:embed="rId3" cstate="print"/>
          <a:srcRect/>
          <a:stretch>
            <a:fillRect/>
          </a:stretch>
        </p:blipFill>
        <p:spPr bwMode="auto">
          <a:xfrm>
            <a:off x="2514600" y="1142999"/>
            <a:ext cx="4191000" cy="5526593"/>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68834" name="Rectangle 2"/>
          <p:cNvSpPr>
            <a:spLocks noGrp="1" noChangeArrowheads="1"/>
          </p:cNvSpPr>
          <p:nvPr>
            <p:ph type="title"/>
          </p:nvPr>
        </p:nvSpPr>
        <p:spPr/>
        <p:txBody>
          <a:bodyPr/>
          <a:lstStyle/>
          <a:p>
            <a:r>
              <a:rPr lang="en-US"/>
              <a:t>  </a:t>
            </a:r>
          </a:p>
        </p:txBody>
      </p:sp>
      <p:sp>
        <p:nvSpPr>
          <p:cNvPr id="2168835" name="Rectangle 3"/>
          <p:cNvSpPr>
            <a:spLocks noGrp="1" noChangeArrowheads="1"/>
          </p:cNvSpPr>
          <p:nvPr>
            <p:ph idx="1"/>
          </p:nvPr>
        </p:nvSpPr>
        <p:spPr>
          <a:xfrm>
            <a:off x="304800" y="5029200"/>
            <a:ext cx="8534400" cy="1676400"/>
          </a:xfrm>
        </p:spPr>
        <p:txBody>
          <a:bodyPr>
            <a:normAutofit lnSpcReduction="10000"/>
          </a:bodyPr>
          <a:lstStyle/>
          <a:p>
            <a:pPr>
              <a:buNone/>
            </a:pPr>
            <a:r>
              <a:rPr lang="en-US" dirty="0" smtClean="0"/>
              <a:t>	Plants can stimulate us all to think: </a:t>
            </a:r>
          </a:p>
          <a:p>
            <a:pPr>
              <a:buNone/>
            </a:pPr>
            <a:r>
              <a:rPr lang="en-US" dirty="0" smtClean="0"/>
              <a:t>	“</a:t>
            </a:r>
            <a:r>
              <a:rPr lang="en-US" dirty="0"/>
              <a:t>Infinite shades of color,” says the artist; </a:t>
            </a:r>
            <a:endParaRPr lang="en-US" dirty="0" smtClean="0"/>
          </a:p>
          <a:p>
            <a:pPr>
              <a:buNone/>
            </a:pPr>
            <a:r>
              <a:rPr lang="en-US" dirty="0" smtClean="0"/>
              <a:t>	“</a:t>
            </a:r>
            <a:r>
              <a:rPr lang="en-US" dirty="0"/>
              <a:t>gradual changes in acidity,” says the scientist</a:t>
            </a:r>
            <a:r>
              <a:rPr lang="en-US" dirty="0" smtClean="0"/>
              <a:t>. </a:t>
            </a:r>
          </a:p>
        </p:txBody>
      </p:sp>
      <p:pic>
        <p:nvPicPr>
          <p:cNvPr id="2168836" name="Picture 4"/>
          <p:cNvPicPr>
            <a:picLocks noChangeAspect="1" noChangeArrowheads="1"/>
          </p:cNvPicPr>
          <p:nvPr/>
        </p:nvPicPr>
        <p:blipFill>
          <a:blip r:embed="rId2" cstate="print"/>
          <a:srcRect/>
          <a:stretch>
            <a:fillRect/>
          </a:stretch>
        </p:blipFill>
        <p:spPr bwMode="auto">
          <a:xfrm>
            <a:off x="1203325" y="371475"/>
            <a:ext cx="6873875" cy="45815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But Biologists Know that…</a:t>
            </a:r>
            <a:endParaRPr lang="en-US" dirty="0"/>
          </a:p>
        </p:txBody>
      </p:sp>
      <p:sp>
        <p:nvSpPr>
          <p:cNvPr id="3" name="Content Placeholder 2"/>
          <p:cNvSpPr>
            <a:spLocks noGrp="1"/>
          </p:cNvSpPr>
          <p:nvPr>
            <p:ph idx="1"/>
          </p:nvPr>
        </p:nvSpPr>
        <p:spPr>
          <a:xfrm>
            <a:off x="0" y="1447800"/>
            <a:ext cx="4876800" cy="5257800"/>
          </a:xfrm>
        </p:spPr>
        <p:txBody>
          <a:bodyPr>
            <a:normAutofit fontScale="92500" lnSpcReduction="20000"/>
          </a:bodyPr>
          <a:lstStyle/>
          <a:p>
            <a:r>
              <a:rPr lang="en-US" dirty="0" smtClean="0"/>
              <a:t>“In theory” or “in principle” means a simplification of reality—NOT reality itself. </a:t>
            </a:r>
          </a:p>
          <a:p>
            <a:r>
              <a:rPr lang="en-US" dirty="0" smtClean="0"/>
              <a:t>But when it comes to physics, we usually think that reality is messy and full of human, experimental and statistical errors that sets limits and allows experience to only approximate theory and principle </a:t>
            </a:r>
            <a:r>
              <a:rPr lang="en-US" b="1" i="1" dirty="0" smtClean="0"/>
              <a:t>but theory may only approximate reality</a:t>
            </a:r>
            <a:r>
              <a:rPr lang="en-US" dirty="0" smtClean="0"/>
              <a:t>.</a:t>
            </a:r>
            <a:endParaRPr lang="en-US" dirty="0"/>
          </a:p>
        </p:txBody>
      </p:sp>
      <p:pic>
        <p:nvPicPr>
          <p:cNvPr id="814086" name="Picture 6" descr="http://t2.gstatic.com/images?q=tbn:ANd9GcRcPNCivhpHT0mHKF1MWh-mzTlGwz-eO2964dyN4fYW2N2XrdscpA"/>
          <p:cNvPicPr>
            <a:picLocks noChangeAspect="1" noChangeArrowheads="1"/>
          </p:cNvPicPr>
          <p:nvPr/>
        </p:nvPicPr>
        <p:blipFill>
          <a:blip r:embed="rId2" cstate="print"/>
          <a:srcRect/>
          <a:stretch>
            <a:fillRect/>
          </a:stretch>
        </p:blipFill>
        <p:spPr bwMode="auto">
          <a:xfrm>
            <a:off x="5040087" y="2133600"/>
            <a:ext cx="4027713" cy="3524251"/>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To What Extent is the Special Theory of Relativity Supported by Experience?</a:t>
            </a:r>
            <a:endParaRPr lang="en-US" dirty="0"/>
          </a:p>
        </p:txBody>
      </p:sp>
      <p:sp>
        <p:nvSpPr>
          <p:cNvPr id="3" name="Content Placeholder 2"/>
          <p:cNvSpPr>
            <a:spLocks noGrp="1"/>
          </p:cNvSpPr>
          <p:nvPr>
            <p:ph idx="1"/>
          </p:nvPr>
        </p:nvSpPr>
        <p:spPr>
          <a:xfrm>
            <a:off x="4572000" y="2560637"/>
            <a:ext cx="4114800" cy="3535363"/>
          </a:xfrm>
        </p:spPr>
        <p:txBody>
          <a:bodyPr/>
          <a:lstStyle/>
          <a:p>
            <a:pPr>
              <a:buNone/>
            </a:pPr>
            <a:r>
              <a:rPr lang="en-US" dirty="0" smtClean="0"/>
              <a:t>	“This question is not easily answered….”</a:t>
            </a:r>
          </a:p>
          <a:p>
            <a:pPr>
              <a:buNone/>
            </a:pPr>
            <a:r>
              <a:rPr lang="en-US" dirty="0" smtClean="0"/>
              <a:t>	</a:t>
            </a:r>
            <a:r>
              <a:rPr lang="en-US" sz="2000" dirty="0" smtClean="0"/>
              <a:t>Albert Einstein Relativity: The Special and the General Theory (1952)</a:t>
            </a:r>
            <a:endParaRPr lang="en-US" sz="2000" dirty="0"/>
          </a:p>
        </p:txBody>
      </p:sp>
      <p:pic>
        <p:nvPicPr>
          <p:cNvPr id="674818" name="Picture 2" descr="http://imgs.obviousmag.org/archives/uploads/2009/09031402_blog.uncovering.org_einstein.jpg"/>
          <p:cNvPicPr>
            <a:picLocks noChangeAspect="1" noChangeArrowheads="1"/>
          </p:cNvPicPr>
          <p:nvPr/>
        </p:nvPicPr>
        <p:blipFill>
          <a:blip r:embed="rId2" cstate="print"/>
          <a:srcRect/>
          <a:stretch>
            <a:fillRect/>
          </a:stretch>
        </p:blipFill>
        <p:spPr bwMode="auto">
          <a:xfrm>
            <a:off x="304800" y="1691302"/>
            <a:ext cx="4038600" cy="5023823"/>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76866" name="Picture 2" descr="http://www.pollsb.com/photos/o/52359-question_authority.jpg"/>
          <p:cNvPicPr>
            <a:picLocks noChangeAspect="1" noChangeArrowheads="1"/>
          </p:cNvPicPr>
          <p:nvPr/>
        </p:nvPicPr>
        <p:blipFill>
          <a:blip r:embed="rId2" cstate="print"/>
          <a:srcRect/>
          <a:stretch>
            <a:fillRect/>
          </a:stretch>
        </p:blipFill>
        <p:spPr bwMode="auto">
          <a:xfrm>
            <a:off x="1371600" y="0"/>
            <a:ext cx="6858000" cy="685800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dirty="0" smtClean="0"/>
              <a:t>Understanding Science</a:t>
            </a:r>
            <a:endParaRPr lang="en-US" dirty="0"/>
          </a:p>
        </p:txBody>
      </p:sp>
      <p:sp>
        <p:nvSpPr>
          <p:cNvPr id="3" name="Content Placeholder 2"/>
          <p:cNvSpPr>
            <a:spLocks noGrp="1"/>
          </p:cNvSpPr>
          <p:nvPr>
            <p:ph idx="1"/>
          </p:nvPr>
        </p:nvSpPr>
        <p:spPr>
          <a:xfrm>
            <a:off x="0" y="4495800"/>
            <a:ext cx="9144000" cy="2362200"/>
          </a:xfrm>
        </p:spPr>
        <p:txBody>
          <a:bodyPr>
            <a:normAutofit/>
          </a:bodyPr>
          <a:lstStyle/>
          <a:p>
            <a:pPr>
              <a:buNone/>
            </a:pPr>
            <a:r>
              <a:rPr lang="en-US" dirty="0" smtClean="0"/>
              <a:t>	“To think, for example, that Einstein could never be wrong means not to understand what scientific work means.”</a:t>
            </a:r>
          </a:p>
          <a:p>
            <a:pPr algn="r">
              <a:buNone/>
            </a:pPr>
            <a:r>
              <a:rPr lang="en-US" dirty="0" smtClean="0"/>
              <a:t>Leopold </a:t>
            </a:r>
            <a:r>
              <a:rPr lang="en-US" dirty="0" err="1" smtClean="0"/>
              <a:t>Infeld</a:t>
            </a:r>
            <a:r>
              <a:rPr lang="en-US" dirty="0" smtClean="0"/>
              <a:t> </a:t>
            </a:r>
            <a:r>
              <a:rPr lang="en-US" i="1" dirty="0" smtClean="0"/>
              <a:t>Quest</a:t>
            </a:r>
            <a:r>
              <a:rPr lang="en-US" dirty="0" smtClean="0"/>
              <a:t> (1941)</a:t>
            </a:r>
            <a:endParaRPr lang="en-US" dirty="0"/>
          </a:p>
        </p:txBody>
      </p:sp>
      <p:pic>
        <p:nvPicPr>
          <p:cNvPr id="375810" name="Picture 2" descr="http://www.nedhardy.com/wp-content/uploads/images/2011/may/albert-einstein.jpg"/>
          <p:cNvPicPr>
            <a:picLocks noChangeAspect="1" noChangeArrowheads="1"/>
          </p:cNvPicPr>
          <p:nvPr/>
        </p:nvPicPr>
        <p:blipFill>
          <a:blip r:embed="rId2" cstate="print"/>
          <a:srcRect/>
          <a:stretch>
            <a:fillRect/>
          </a:stretch>
        </p:blipFill>
        <p:spPr bwMode="auto">
          <a:xfrm>
            <a:off x="2209800" y="970478"/>
            <a:ext cx="4191000" cy="3254574"/>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1236994" name="Picture 2" descr="http://www.rhinotechnologies.com/fun/clue.gif"/>
          <p:cNvPicPr>
            <a:picLocks noChangeAspect="1" noChangeArrowheads="1"/>
          </p:cNvPicPr>
          <p:nvPr/>
        </p:nvPicPr>
        <p:blipFill>
          <a:blip r:embed="rId2" cstate="print"/>
          <a:srcRect/>
          <a:stretch>
            <a:fillRect/>
          </a:stretch>
        </p:blipFill>
        <p:spPr bwMode="auto">
          <a:xfrm>
            <a:off x="1219200" y="152399"/>
            <a:ext cx="6629400" cy="6629403"/>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smtClean="0"/>
              <a:t>J. D. Bernal on Aristotle's Physics</a:t>
            </a:r>
            <a:endParaRPr lang="en-US" dirty="0"/>
          </a:p>
        </p:txBody>
      </p:sp>
      <p:sp>
        <p:nvSpPr>
          <p:cNvPr id="3" name="Content Placeholder 2"/>
          <p:cNvSpPr>
            <a:spLocks noGrp="1"/>
          </p:cNvSpPr>
          <p:nvPr>
            <p:ph idx="1"/>
          </p:nvPr>
        </p:nvSpPr>
        <p:spPr>
          <a:xfrm>
            <a:off x="0" y="1447800"/>
            <a:ext cx="5334000" cy="5181600"/>
          </a:xfrm>
        </p:spPr>
        <p:txBody>
          <a:bodyPr>
            <a:normAutofit fontScale="92500" lnSpcReduction="20000"/>
          </a:bodyPr>
          <a:lstStyle/>
          <a:p>
            <a:pPr>
              <a:buNone/>
            </a:pPr>
            <a:r>
              <a:rPr lang="en-US" i="1" dirty="0" smtClean="0"/>
              <a:t>	"Aristotle's Physics...became the main form in which Greek thought on the structure of the universe was transmitted to posterity. This was to prove particularly unfortunate for the progress of physics. The subsequent history of science is largely, in fact, the story of how Aristotle was overthrown in one field after another.“</a:t>
            </a:r>
          </a:p>
          <a:p>
            <a:pPr algn="r">
              <a:buNone/>
            </a:pPr>
            <a:r>
              <a:rPr lang="en-US" dirty="0" smtClean="0"/>
              <a:t>--J.D. Bernal </a:t>
            </a:r>
          </a:p>
          <a:p>
            <a:pPr algn="r">
              <a:buNone/>
            </a:pPr>
            <a:r>
              <a:rPr lang="en-US" i="1" dirty="0" smtClean="0"/>
              <a:t>Science in History </a:t>
            </a:r>
            <a:r>
              <a:rPr lang="en-US" dirty="0" smtClean="0"/>
              <a:t>(1965) </a:t>
            </a:r>
          </a:p>
          <a:p>
            <a:endParaRPr lang="en-US" dirty="0"/>
          </a:p>
        </p:txBody>
      </p:sp>
      <p:pic>
        <p:nvPicPr>
          <p:cNvPr id="45058" name="Picture 2" descr="http://www.nature.com/nature/journal/v440/n7081/images/440149a-i1.0.jpg"/>
          <p:cNvPicPr>
            <a:picLocks noChangeAspect="1" noChangeArrowheads="1"/>
          </p:cNvPicPr>
          <p:nvPr/>
        </p:nvPicPr>
        <p:blipFill>
          <a:blip r:embed="rId2" cstate="print"/>
          <a:srcRect/>
          <a:stretch>
            <a:fillRect/>
          </a:stretch>
        </p:blipFill>
        <p:spPr bwMode="auto">
          <a:xfrm>
            <a:off x="5410200" y="1447800"/>
            <a:ext cx="3581400" cy="4266982"/>
          </a:xfrm>
          <a:prstGeom prst="rect">
            <a:avLst/>
          </a:prstGeom>
          <a:noFill/>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Friction is not a Fiction</a:t>
            </a:r>
            <a:endParaRPr lang="en-US" dirty="0"/>
          </a:p>
        </p:txBody>
      </p:sp>
      <p:sp>
        <p:nvSpPr>
          <p:cNvPr id="3" name="Content Placeholder 2"/>
          <p:cNvSpPr>
            <a:spLocks noGrp="1"/>
          </p:cNvSpPr>
          <p:nvPr>
            <p:ph idx="1"/>
          </p:nvPr>
        </p:nvSpPr>
        <p:spPr>
          <a:xfrm>
            <a:off x="0" y="1600200"/>
            <a:ext cx="4572000" cy="4876800"/>
          </a:xfrm>
        </p:spPr>
        <p:txBody>
          <a:bodyPr>
            <a:normAutofit fontScale="92500" lnSpcReduction="20000"/>
          </a:bodyPr>
          <a:lstStyle/>
          <a:p>
            <a:pPr>
              <a:buNone/>
            </a:pPr>
            <a:r>
              <a:rPr lang="en-US" dirty="0" smtClean="0"/>
              <a:t>	Perhaps Einstein’s scientific reasoning based on Newton’s First Law was incomplete,  Aristotle’s intuition was not all that wrong, and that, in theory and in principle, a body in motion will slow down as a result of friction, and a force is necessary for a body to maintain the same speed.</a:t>
            </a:r>
            <a:endParaRPr lang="en-US" dirty="0"/>
          </a:p>
        </p:txBody>
      </p:sp>
      <p:pic>
        <p:nvPicPr>
          <p:cNvPr id="550914" name="Picture 2" descr="http://www.ruralreset.com/wp-content/uploads/2010/06/rethink-txt.gif"/>
          <p:cNvPicPr>
            <a:picLocks noChangeAspect="1" noChangeArrowheads="1"/>
          </p:cNvPicPr>
          <p:nvPr/>
        </p:nvPicPr>
        <p:blipFill>
          <a:blip r:embed="rId2" cstate="print"/>
          <a:srcRect/>
          <a:stretch>
            <a:fillRect/>
          </a:stretch>
        </p:blipFill>
        <p:spPr bwMode="auto">
          <a:xfrm>
            <a:off x="4572000" y="2133600"/>
            <a:ext cx="4346221" cy="335280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Taking the “</a:t>
            </a:r>
            <a:r>
              <a:rPr lang="en-US" b="1" i="1" dirty="0" smtClean="0"/>
              <a:t>Inert</a:t>
            </a:r>
            <a:r>
              <a:rPr lang="en-US" dirty="0" smtClean="0"/>
              <a:t>” out of “</a:t>
            </a:r>
            <a:r>
              <a:rPr lang="en-US" b="1" i="1" dirty="0" smtClean="0"/>
              <a:t>Inert</a:t>
            </a:r>
            <a:r>
              <a:rPr lang="en-US" i="1" dirty="0" smtClean="0"/>
              <a:t>ia</a:t>
            </a:r>
            <a:r>
              <a:rPr lang="en-US" dirty="0" smtClean="0"/>
              <a:t>”</a:t>
            </a:r>
            <a:endParaRPr lang="en-US" dirty="0"/>
          </a:p>
        </p:txBody>
      </p:sp>
      <p:sp>
        <p:nvSpPr>
          <p:cNvPr id="3" name="Content Placeholder 2"/>
          <p:cNvSpPr>
            <a:spLocks noGrp="1"/>
          </p:cNvSpPr>
          <p:nvPr>
            <p:ph idx="1"/>
          </p:nvPr>
        </p:nvSpPr>
        <p:spPr>
          <a:xfrm>
            <a:off x="152400" y="1295400"/>
            <a:ext cx="5029200" cy="5715000"/>
          </a:xfrm>
        </p:spPr>
        <p:txBody>
          <a:bodyPr>
            <a:normAutofit/>
          </a:bodyPr>
          <a:lstStyle/>
          <a:p>
            <a:r>
              <a:rPr lang="en-US" sz="2800" dirty="0" smtClean="0"/>
              <a:t>Bodies have an </a:t>
            </a:r>
            <a:r>
              <a:rPr lang="en-US" sz="2800" b="1" i="1" dirty="0" smtClean="0"/>
              <a:t>inert</a:t>
            </a:r>
            <a:r>
              <a:rPr lang="en-US" sz="2800" dirty="0" smtClean="0"/>
              <a:t>ial mass. According to Newton’s First Law, they </a:t>
            </a:r>
            <a:r>
              <a:rPr lang="en-US" sz="2800" b="1" i="1" dirty="0" smtClean="0"/>
              <a:t>are inert </a:t>
            </a:r>
            <a:r>
              <a:rPr lang="en-US" sz="2800" dirty="0" smtClean="0"/>
              <a:t>with respect to any environmental resistance.</a:t>
            </a:r>
          </a:p>
          <a:p>
            <a:endParaRPr lang="en-US" sz="2800" dirty="0" smtClean="0"/>
          </a:p>
          <a:p>
            <a:r>
              <a:rPr lang="en-US" sz="2800" dirty="0" smtClean="0"/>
              <a:t>However, bodies are </a:t>
            </a:r>
            <a:r>
              <a:rPr lang="en-US" sz="2800" b="1" i="1" dirty="0" smtClean="0"/>
              <a:t>not inert</a:t>
            </a:r>
            <a:r>
              <a:rPr lang="en-US" sz="2800" dirty="0" smtClean="0"/>
              <a:t> with respect to their environment, and they experience friction. </a:t>
            </a:r>
          </a:p>
        </p:txBody>
      </p:sp>
      <p:pic>
        <p:nvPicPr>
          <p:cNvPr id="806914" name="Picture 2" descr="http://media.mobango.com/m/655n_Cfch9uOy8o9ad0HjpRNBH35iaWk8w1qNgBasn8xRBs9LozaUQS4LWhqjrkagXaacZgQMbc!YtaFuMyF6QnEn7ga_K!D/1557405.gif"/>
          <p:cNvPicPr>
            <a:picLocks noChangeAspect="1" noChangeArrowheads="1"/>
          </p:cNvPicPr>
          <p:nvPr/>
        </p:nvPicPr>
        <p:blipFill>
          <a:blip r:embed="rId2" cstate="print"/>
          <a:srcRect/>
          <a:stretch>
            <a:fillRect/>
          </a:stretch>
        </p:blipFill>
        <p:spPr bwMode="auto">
          <a:xfrm>
            <a:off x="5334000" y="1126432"/>
            <a:ext cx="3124200" cy="2988368"/>
          </a:xfrm>
          <a:prstGeom prst="rect">
            <a:avLst/>
          </a:prstGeom>
          <a:noFill/>
        </p:spPr>
      </p:pic>
      <p:pic>
        <p:nvPicPr>
          <p:cNvPr id="806916" name="Picture 4" descr="http://ricksblog.lawelderlaw.com/wp-content/uploads/2009/07/marbles1playing-for-keeps.jpg"/>
          <p:cNvPicPr>
            <a:picLocks noChangeAspect="1" noChangeArrowheads="1"/>
          </p:cNvPicPr>
          <p:nvPr/>
        </p:nvPicPr>
        <p:blipFill>
          <a:blip r:embed="rId3" cstate="print"/>
          <a:srcRect l="26341" t="4103" r="14634" b="24615"/>
          <a:stretch>
            <a:fillRect/>
          </a:stretch>
        </p:blipFill>
        <p:spPr bwMode="auto">
          <a:xfrm>
            <a:off x="5334001" y="4114800"/>
            <a:ext cx="3095358" cy="26670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Imagine Living in a World Without Friction</a:t>
            </a:r>
            <a:endParaRPr lang="en-US" dirty="0"/>
          </a:p>
        </p:txBody>
      </p:sp>
      <p:pic>
        <p:nvPicPr>
          <p:cNvPr id="1026" name="Picture 2" descr="http://files.myopera.com/ZaraL/blog/ice_slip.jpg"/>
          <p:cNvPicPr>
            <a:picLocks noChangeAspect="1" noChangeArrowheads="1"/>
          </p:cNvPicPr>
          <p:nvPr/>
        </p:nvPicPr>
        <p:blipFill>
          <a:blip r:embed="rId2" cstate="print"/>
          <a:srcRect/>
          <a:stretch>
            <a:fillRect/>
          </a:stretch>
        </p:blipFill>
        <p:spPr bwMode="auto">
          <a:xfrm>
            <a:off x="2667000" y="1107347"/>
            <a:ext cx="3800475" cy="5578679"/>
          </a:xfrm>
          <a:prstGeom prst="rect">
            <a:avLst/>
          </a:prstGeom>
          <a:noFill/>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Imagine Living in a World Without Friction</a:t>
            </a:r>
            <a:endParaRPr lang="en-US" dirty="0"/>
          </a:p>
        </p:txBody>
      </p:sp>
      <p:pic>
        <p:nvPicPr>
          <p:cNvPr id="15362" name="Picture 2" descr="http://antislipsolutions.files.wordpress.com/2011/03/man-slipping2.jpg"/>
          <p:cNvPicPr>
            <a:picLocks noChangeAspect="1" noChangeArrowheads="1"/>
          </p:cNvPicPr>
          <p:nvPr/>
        </p:nvPicPr>
        <p:blipFill>
          <a:blip r:embed="rId2" cstate="print"/>
          <a:srcRect/>
          <a:stretch>
            <a:fillRect/>
          </a:stretch>
        </p:blipFill>
        <p:spPr bwMode="auto">
          <a:xfrm>
            <a:off x="1676400" y="1125504"/>
            <a:ext cx="6026611" cy="5503896"/>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fontScale="90000"/>
          </a:bodyPr>
          <a:lstStyle/>
          <a:p>
            <a:r>
              <a:rPr lang="en-US" dirty="0" smtClean="0"/>
              <a:t>Understanding Einstein’s Role in Science</a:t>
            </a:r>
            <a:endParaRPr lang="en-US" dirty="0"/>
          </a:p>
        </p:txBody>
      </p:sp>
      <p:sp>
        <p:nvSpPr>
          <p:cNvPr id="3" name="Content Placeholder 2"/>
          <p:cNvSpPr>
            <a:spLocks noGrp="1"/>
          </p:cNvSpPr>
          <p:nvPr>
            <p:ph idx="1"/>
          </p:nvPr>
        </p:nvSpPr>
        <p:spPr>
          <a:xfrm>
            <a:off x="0" y="1447800"/>
            <a:ext cx="4724400" cy="5257800"/>
          </a:xfrm>
        </p:spPr>
        <p:txBody>
          <a:bodyPr>
            <a:normAutofit fontScale="85000" lnSpcReduction="20000"/>
          </a:bodyPr>
          <a:lstStyle/>
          <a:p>
            <a:pPr>
              <a:buNone/>
            </a:pPr>
            <a:r>
              <a:rPr lang="en-US" dirty="0" smtClean="0"/>
              <a:t>	“The clue to the understanding of Einstein’s role in science lies in his loneliness….He never studied physics at a famous university, he was not attached to any school; he worked as a clerk in a patent office. Einstein once told me: ‘</a:t>
            </a:r>
            <a:r>
              <a:rPr lang="en-US" i="1" dirty="0" smtClean="0"/>
              <a:t>Until I was almost thirty I never saw a real theoretical physicist</a:t>
            </a:r>
            <a:r>
              <a:rPr lang="en-US" dirty="0" smtClean="0"/>
              <a:t>.’ I was tempted to ask him: ‘</a:t>
            </a:r>
            <a:r>
              <a:rPr lang="en-US" i="1" dirty="0" smtClean="0"/>
              <a:t>Why didn’t you look in the mirror</a:t>
            </a:r>
            <a:r>
              <a:rPr lang="en-US" dirty="0" smtClean="0"/>
              <a:t>?’”</a:t>
            </a:r>
          </a:p>
          <a:p>
            <a:pPr algn="r">
              <a:buNone/>
            </a:pPr>
            <a:r>
              <a:rPr lang="en-US" dirty="0" smtClean="0"/>
              <a:t>Leopold </a:t>
            </a:r>
            <a:r>
              <a:rPr lang="en-US" dirty="0" err="1" smtClean="0"/>
              <a:t>Infeld</a:t>
            </a:r>
            <a:r>
              <a:rPr lang="en-US" dirty="0" smtClean="0"/>
              <a:t> </a:t>
            </a:r>
            <a:r>
              <a:rPr lang="en-US" i="1" dirty="0" smtClean="0"/>
              <a:t>Quest</a:t>
            </a:r>
            <a:r>
              <a:rPr lang="en-US" dirty="0" smtClean="0"/>
              <a:t> (1941)</a:t>
            </a:r>
            <a:endParaRPr lang="en-US" dirty="0"/>
          </a:p>
        </p:txBody>
      </p:sp>
      <p:pic>
        <p:nvPicPr>
          <p:cNvPr id="372738" name="Picture 2" descr="http://www.astro.physik.uni-potsdam.de/~afeld/einstein/einstein_patent.jpg"/>
          <p:cNvPicPr>
            <a:picLocks noChangeAspect="1" noChangeArrowheads="1"/>
          </p:cNvPicPr>
          <p:nvPr/>
        </p:nvPicPr>
        <p:blipFill>
          <a:blip r:embed="rId2" cstate="print"/>
          <a:srcRect/>
          <a:stretch>
            <a:fillRect/>
          </a:stretch>
        </p:blipFill>
        <p:spPr bwMode="auto">
          <a:xfrm>
            <a:off x="4915662" y="1600200"/>
            <a:ext cx="3923538" cy="4343400"/>
          </a:xfrm>
          <a:prstGeom prst="rect">
            <a:avLst/>
          </a:prstGeom>
          <a:noFill/>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Friction: Anti Slip Solutions </a:t>
            </a:r>
            <a:endParaRPr lang="en-US" dirty="0"/>
          </a:p>
        </p:txBody>
      </p:sp>
      <p:pic>
        <p:nvPicPr>
          <p:cNvPr id="16386" name="Picture 2" descr="Liberon anti-slip coating"/>
          <p:cNvPicPr>
            <a:picLocks noChangeAspect="1" noChangeArrowheads="1"/>
          </p:cNvPicPr>
          <p:nvPr/>
        </p:nvPicPr>
        <p:blipFill>
          <a:blip r:embed="rId2" cstate="print"/>
          <a:srcRect/>
          <a:stretch>
            <a:fillRect/>
          </a:stretch>
        </p:blipFill>
        <p:spPr bwMode="auto">
          <a:xfrm>
            <a:off x="533400" y="2514600"/>
            <a:ext cx="2857500" cy="3000376"/>
          </a:xfrm>
          <a:prstGeom prst="rect">
            <a:avLst/>
          </a:prstGeom>
          <a:noFill/>
        </p:spPr>
      </p:pic>
      <p:pic>
        <p:nvPicPr>
          <p:cNvPr id="16388" name="Picture 4" descr="http://www.smyth.nl/uploads/images/GRP-Stair-Tread-Covers/01-anti-slip-stair-tread-covers.jpg"/>
          <p:cNvPicPr>
            <a:picLocks noChangeAspect="1" noChangeArrowheads="1"/>
          </p:cNvPicPr>
          <p:nvPr/>
        </p:nvPicPr>
        <p:blipFill>
          <a:blip r:embed="rId3" cstate="print"/>
          <a:srcRect/>
          <a:stretch>
            <a:fillRect/>
          </a:stretch>
        </p:blipFill>
        <p:spPr bwMode="auto">
          <a:xfrm>
            <a:off x="3733800" y="2416346"/>
            <a:ext cx="4572000" cy="3164703"/>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3600" dirty="0" smtClean="0"/>
              <a:t>To a Ballet Dancer, Friction Exists in Principle</a:t>
            </a:r>
            <a:endParaRPr lang="en-US" sz="3600" dirty="0"/>
          </a:p>
        </p:txBody>
      </p:sp>
      <p:sp>
        <p:nvSpPr>
          <p:cNvPr id="5" name="Content Placeholder 4"/>
          <p:cNvSpPr>
            <a:spLocks noGrp="1"/>
          </p:cNvSpPr>
          <p:nvPr>
            <p:ph idx="1"/>
          </p:nvPr>
        </p:nvSpPr>
        <p:spPr>
          <a:xfrm>
            <a:off x="152400" y="1447800"/>
            <a:ext cx="4800600" cy="4724400"/>
          </a:xfrm>
        </p:spPr>
        <p:txBody>
          <a:bodyPr>
            <a:normAutofit fontScale="92500" lnSpcReduction="20000"/>
          </a:bodyPr>
          <a:lstStyle/>
          <a:p>
            <a:r>
              <a:rPr lang="en-US" dirty="0" smtClean="0"/>
              <a:t>Not enough friction makes a floor slippery and a ballet dancer can fall in the middle of a pirouette. Ballet dancers put rosin or Coca Cola on their </a:t>
            </a:r>
            <a:r>
              <a:rPr lang="en-US" dirty="0" err="1" smtClean="0"/>
              <a:t>pointe</a:t>
            </a:r>
            <a:r>
              <a:rPr lang="en-US" dirty="0" smtClean="0"/>
              <a:t> shoes to increase friction.</a:t>
            </a:r>
          </a:p>
          <a:p>
            <a:r>
              <a:rPr lang="en-US" dirty="0" smtClean="0"/>
              <a:t>Friction causes a ballet dancer to slow down from a turn but also allows one to create the pushing force necessary to jump or spin. </a:t>
            </a:r>
            <a:endParaRPr lang="en-US" dirty="0"/>
          </a:p>
        </p:txBody>
      </p:sp>
      <p:sp>
        <p:nvSpPr>
          <p:cNvPr id="6" name="TextBox 5"/>
          <p:cNvSpPr txBox="1"/>
          <p:nvPr/>
        </p:nvSpPr>
        <p:spPr>
          <a:xfrm>
            <a:off x="1905000" y="6400800"/>
            <a:ext cx="5855064" cy="369332"/>
          </a:xfrm>
          <a:prstGeom prst="rect">
            <a:avLst/>
          </a:prstGeom>
          <a:noFill/>
        </p:spPr>
        <p:txBody>
          <a:bodyPr wrap="none" rtlCol="0">
            <a:spAutoFit/>
          </a:bodyPr>
          <a:lstStyle/>
          <a:p>
            <a:r>
              <a:rPr lang="en-US" dirty="0" smtClean="0">
                <a:hlinkClick r:id="rId2"/>
              </a:rPr>
              <a:t>http://ed.fnal.gov/trc_new/demos/present/physofballet.pdf</a:t>
            </a:r>
            <a:endParaRPr lang="en-US" dirty="0"/>
          </a:p>
        </p:txBody>
      </p:sp>
      <p:pic>
        <p:nvPicPr>
          <p:cNvPr id="548866" name="Picture 2" descr="http://www.balletdanceshop.com/images/g102.jpg"/>
          <p:cNvPicPr>
            <a:picLocks noChangeAspect="1" noChangeArrowheads="1"/>
          </p:cNvPicPr>
          <p:nvPr/>
        </p:nvPicPr>
        <p:blipFill>
          <a:blip r:embed="rId3" cstate="print"/>
          <a:srcRect/>
          <a:stretch>
            <a:fillRect/>
          </a:stretch>
        </p:blipFill>
        <p:spPr bwMode="auto">
          <a:xfrm>
            <a:off x="5181600" y="1600200"/>
            <a:ext cx="3467100" cy="4286250"/>
          </a:xfrm>
          <a:prstGeom prst="rect">
            <a:avLst/>
          </a:prstGeo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43200" y="6477000"/>
            <a:ext cx="3975319" cy="369332"/>
          </a:xfrm>
          <a:prstGeom prst="rect">
            <a:avLst/>
          </a:prstGeom>
          <a:noFill/>
        </p:spPr>
        <p:txBody>
          <a:bodyPr wrap="none" rtlCol="0">
            <a:spAutoFit/>
          </a:bodyPr>
          <a:lstStyle/>
          <a:p>
            <a:r>
              <a:rPr lang="en-US" dirty="0" smtClean="0">
                <a:hlinkClick r:id="rId2"/>
              </a:rPr>
              <a:t>Mikhail </a:t>
            </a:r>
            <a:r>
              <a:rPr lang="en-US" dirty="0" err="1" smtClean="0">
                <a:hlinkClick r:id="rId2"/>
              </a:rPr>
              <a:t>Baryshniikov</a:t>
            </a:r>
            <a:r>
              <a:rPr lang="en-US" dirty="0" smtClean="0">
                <a:hlinkClick r:id="rId2"/>
              </a:rPr>
              <a:t>  Don Quixote Ballet</a:t>
            </a:r>
            <a:endParaRPr lang="en-US" dirty="0"/>
          </a:p>
        </p:txBody>
      </p:sp>
      <p:pic>
        <p:nvPicPr>
          <p:cNvPr id="575490" name="Picture 2" descr="http://balletoman.com/uploads/fotos/1295403280_don_quixote_baryshnikov.jpg"/>
          <p:cNvPicPr>
            <a:picLocks noChangeAspect="1" noChangeArrowheads="1"/>
          </p:cNvPicPr>
          <p:nvPr/>
        </p:nvPicPr>
        <p:blipFill>
          <a:blip r:embed="rId3" cstate="print"/>
          <a:srcRect/>
          <a:stretch>
            <a:fillRect/>
          </a:stretch>
        </p:blipFill>
        <p:spPr bwMode="auto">
          <a:xfrm>
            <a:off x="2514600" y="304800"/>
            <a:ext cx="4191000" cy="5973381"/>
          </a:xfrm>
          <a:prstGeom prst="rect">
            <a:avLst/>
          </a:prstGeo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To a Golfer, Friction, in the Form of Green Speeds, Exists in Principle</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 name="Picture 2" descr="http://www.thepersonalgolfcoach.com/images/Personal_Stimpmeter_eBook.jpg"/>
          <p:cNvPicPr>
            <a:picLocks noChangeAspect="1" noChangeArrowheads="1"/>
          </p:cNvPicPr>
          <p:nvPr/>
        </p:nvPicPr>
        <p:blipFill>
          <a:blip r:embed="rId2" cstate="print"/>
          <a:srcRect/>
          <a:stretch>
            <a:fillRect/>
          </a:stretch>
        </p:blipFill>
        <p:spPr bwMode="auto">
          <a:xfrm>
            <a:off x="685800" y="1371600"/>
            <a:ext cx="3581400" cy="4642277"/>
          </a:xfrm>
          <a:prstGeom prst="rect">
            <a:avLst/>
          </a:prstGeom>
          <a:noFill/>
        </p:spPr>
      </p:pic>
      <p:pic>
        <p:nvPicPr>
          <p:cNvPr id="5" name="Picture 4" descr="http://turf.uark.edu/images/turf-landreth_stimp.jpg"/>
          <p:cNvPicPr>
            <a:picLocks noChangeAspect="1" noChangeArrowheads="1"/>
          </p:cNvPicPr>
          <p:nvPr/>
        </p:nvPicPr>
        <p:blipFill>
          <a:blip r:embed="rId3" cstate="print"/>
          <a:srcRect/>
          <a:stretch>
            <a:fillRect/>
          </a:stretch>
        </p:blipFill>
        <p:spPr bwMode="auto">
          <a:xfrm>
            <a:off x="4495800" y="1371600"/>
            <a:ext cx="3505200" cy="4661918"/>
          </a:xfrm>
          <a:prstGeom prst="rect">
            <a:avLst/>
          </a:prstGeom>
          <a:noFill/>
        </p:spPr>
      </p:pic>
      <p:sp>
        <p:nvSpPr>
          <p:cNvPr id="6" name="Rectangle 5"/>
          <p:cNvSpPr/>
          <p:nvPr/>
        </p:nvSpPr>
        <p:spPr>
          <a:xfrm>
            <a:off x="609600" y="6412468"/>
            <a:ext cx="7543800" cy="369332"/>
          </a:xfrm>
          <a:prstGeom prst="rect">
            <a:avLst/>
          </a:prstGeom>
        </p:spPr>
        <p:txBody>
          <a:bodyPr wrap="square">
            <a:spAutoFit/>
          </a:bodyPr>
          <a:lstStyle/>
          <a:p>
            <a:r>
              <a:rPr lang="en-US" dirty="0" smtClean="0">
                <a:hlinkClick r:id="rId4"/>
              </a:rPr>
              <a:t>http://www.youtube.com/watch?v=CaSUBW_Xkes&amp;feature=player_detailpage</a:t>
            </a:r>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To Others, Friction also Exists in Principle</a:t>
            </a:r>
            <a:endParaRPr lang="en-US"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 name="Picture 4" descr="http://images2.cafepress.com/image/19318092_125x125.png"/>
          <p:cNvPicPr>
            <a:picLocks noChangeAspect="1" noChangeArrowheads="1"/>
          </p:cNvPicPr>
          <p:nvPr/>
        </p:nvPicPr>
        <p:blipFill>
          <a:blip r:embed="rId2" cstate="print"/>
          <a:srcRect/>
          <a:stretch>
            <a:fillRect/>
          </a:stretch>
        </p:blipFill>
        <p:spPr bwMode="auto">
          <a:xfrm>
            <a:off x="685800" y="3152775"/>
            <a:ext cx="1190625" cy="1190625"/>
          </a:xfrm>
          <a:prstGeom prst="rect">
            <a:avLst/>
          </a:prstGeom>
          <a:noFill/>
        </p:spPr>
      </p:pic>
      <p:pic>
        <p:nvPicPr>
          <p:cNvPr id="547841" name="Picture 1" descr="C:\Users\row1\Pictures\ControlCenter3\Scan\CCF08212011_00000.jpg"/>
          <p:cNvPicPr>
            <a:picLocks noChangeAspect="1" noChangeArrowheads="1"/>
          </p:cNvPicPr>
          <p:nvPr/>
        </p:nvPicPr>
        <p:blipFill>
          <a:blip r:embed="rId3" cstate="print"/>
          <a:srcRect l="26624" b="17653"/>
          <a:stretch>
            <a:fillRect/>
          </a:stretch>
        </p:blipFill>
        <p:spPr bwMode="auto">
          <a:xfrm>
            <a:off x="2895600" y="1464739"/>
            <a:ext cx="3429000" cy="5012261"/>
          </a:xfrm>
          <a:prstGeom prst="rect">
            <a:avLst/>
          </a:prstGeom>
          <a:noFill/>
        </p:spPr>
      </p:pic>
      <p:pic>
        <p:nvPicPr>
          <p:cNvPr id="8" name="Picture 3" descr="Manix.jpg">
            <a:hlinkClick r:id="rId4"/>
          </p:cNvPr>
          <p:cNvPicPr>
            <a:picLocks noChangeAspect="1" noChangeArrowheads="1"/>
          </p:cNvPicPr>
          <p:nvPr/>
        </p:nvPicPr>
        <p:blipFill>
          <a:blip r:embed="rId5" cstate="print"/>
          <a:srcRect/>
          <a:stretch>
            <a:fillRect/>
          </a:stretch>
        </p:blipFill>
        <p:spPr bwMode="auto">
          <a:xfrm>
            <a:off x="6705600" y="1524000"/>
            <a:ext cx="2130619" cy="1457326"/>
          </a:xfrm>
          <a:prstGeom prst="rect">
            <a:avLst/>
          </a:prstGeom>
          <a:noFill/>
        </p:spPr>
      </p:pic>
      <p:pic>
        <p:nvPicPr>
          <p:cNvPr id="806916" name="Picture 4" descr="http://www.overstockdrugstore.com/product_images/c/381370089025.jpg"/>
          <p:cNvPicPr>
            <a:picLocks noChangeAspect="1" noChangeArrowheads="1"/>
          </p:cNvPicPr>
          <p:nvPr/>
        </p:nvPicPr>
        <p:blipFill>
          <a:blip r:embed="rId6" cstate="print"/>
          <a:srcRect l="28800" r="28800"/>
          <a:stretch>
            <a:fillRect/>
          </a:stretch>
        </p:blipFill>
        <p:spPr bwMode="auto">
          <a:xfrm>
            <a:off x="7138102" y="3352800"/>
            <a:ext cx="1243898" cy="2933700"/>
          </a:xfrm>
          <a:prstGeom prst="rect">
            <a:avLst/>
          </a:prstGeo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smtClean="0"/>
              <a:t>To a Cell Biologist, Studying the Motion of Chromosomes, Friction Exists in Principle</a:t>
            </a:r>
            <a:endParaRPr lang="en-US" sz="3200" dirty="0"/>
          </a:p>
        </p:txBody>
      </p:sp>
      <p:sp>
        <p:nvSpPr>
          <p:cNvPr id="3" name="Content Placeholder 2"/>
          <p:cNvSpPr>
            <a:spLocks noGrp="1"/>
          </p:cNvSpPr>
          <p:nvPr>
            <p:ph idx="1"/>
          </p:nvPr>
        </p:nvSpPr>
        <p:spPr/>
        <p:txBody>
          <a:bodyPr/>
          <a:lstStyle/>
          <a:p>
            <a:pPr>
              <a:buNone/>
            </a:pPr>
            <a:r>
              <a:rPr lang="en-US" dirty="0" smtClean="0"/>
              <a:t> </a:t>
            </a:r>
            <a:endParaRPr lang="en-US" dirty="0"/>
          </a:p>
        </p:txBody>
      </p:sp>
      <p:pic>
        <p:nvPicPr>
          <p:cNvPr id="4" name="Picture 22" descr="ebwilson"/>
          <p:cNvPicPr>
            <a:picLocks noChangeAspect="1" noChangeArrowheads="1"/>
          </p:cNvPicPr>
          <p:nvPr/>
        </p:nvPicPr>
        <p:blipFill>
          <a:blip r:embed="rId2" cstate="print"/>
          <a:srcRect/>
          <a:stretch>
            <a:fillRect/>
          </a:stretch>
        </p:blipFill>
        <p:spPr bwMode="auto">
          <a:xfrm>
            <a:off x="685800" y="2057400"/>
            <a:ext cx="2770188" cy="3398838"/>
          </a:xfrm>
          <a:prstGeom prst="rect">
            <a:avLst/>
          </a:prstGeom>
          <a:noFill/>
        </p:spPr>
      </p:pic>
      <p:pic>
        <p:nvPicPr>
          <p:cNvPr id="5" name="Picture 19" descr="9-2"/>
          <p:cNvPicPr>
            <a:picLocks noChangeAspect="1" noChangeArrowheads="1"/>
          </p:cNvPicPr>
          <p:nvPr/>
        </p:nvPicPr>
        <p:blipFill>
          <a:blip r:embed="rId3" cstate="print"/>
          <a:srcRect/>
          <a:stretch>
            <a:fillRect/>
          </a:stretch>
        </p:blipFill>
        <p:spPr bwMode="auto">
          <a:xfrm>
            <a:off x="3787775" y="2063750"/>
            <a:ext cx="4975225" cy="3727450"/>
          </a:xfrm>
          <a:prstGeom prst="rect">
            <a:avLst/>
          </a:prstGeom>
          <a:noFill/>
        </p:spPr>
      </p:pic>
      <p:sp>
        <p:nvSpPr>
          <p:cNvPr id="6" name="Rectangle 5"/>
          <p:cNvSpPr/>
          <p:nvPr/>
        </p:nvSpPr>
        <p:spPr>
          <a:xfrm>
            <a:off x="1447800" y="5498068"/>
            <a:ext cx="1287532" cy="369332"/>
          </a:xfrm>
          <a:prstGeom prst="rect">
            <a:avLst/>
          </a:prstGeom>
        </p:spPr>
        <p:txBody>
          <a:bodyPr wrap="none">
            <a:spAutoFit/>
          </a:bodyPr>
          <a:lstStyle/>
          <a:p>
            <a:r>
              <a:rPr lang="en-US" dirty="0" smtClean="0"/>
              <a:t>E. B. Wilson</a:t>
            </a:r>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smtClean="0"/>
              <a:t>To a Cell Biologist, Studying the Structure of Cytoplasm, Friction Exists in Principle</a:t>
            </a:r>
            <a:endParaRPr lang="en-US" sz="3200" dirty="0"/>
          </a:p>
        </p:txBody>
      </p:sp>
      <p:sp>
        <p:nvSpPr>
          <p:cNvPr id="3" name="Content Placeholder 2"/>
          <p:cNvSpPr>
            <a:spLocks noGrp="1"/>
          </p:cNvSpPr>
          <p:nvPr>
            <p:ph idx="1"/>
          </p:nvPr>
        </p:nvSpPr>
        <p:spPr/>
        <p:txBody>
          <a:bodyPr/>
          <a:lstStyle/>
          <a:p>
            <a:pPr>
              <a:buNone/>
            </a:pPr>
            <a:r>
              <a:rPr lang="en-US" dirty="0" smtClean="0"/>
              <a:t> </a:t>
            </a:r>
            <a:endParaRPr lang="en-US" dirty="0"/>
          </a:p>
        </p:txBody>
      </p:sp>
      <p:sp>
        <p:nvSpPr>
          <p:cNvPr id="6" name="Rectangle 5"/>
          <p:cNvSpPr/>
          <p:nvPr/>
        </p:nvSpPr>
        <p:spPr>
          <a:xfrm>
            <a:off x="1802107" y="6031468"/>
            <a:ext cx="1322093" cy="369332"/>
          </a:xfrm>
          <a:prstGeom prst="rect">
            <a:avLst/>
          </a:prstGeom>
        </p:spPr>
        <p:txBody>
          <a:bodyPr wrap="none">
            <a:spAutoFit/>
          </a:bodyPr>
          <a:lstStyle/>
          <a:p>
            <a:r>
              <a:rPr lang="en-US" dirty="0" smtClean="0"/>
              <a:t>Otto </a:t>
            </a:r>
            <a:r>
              <a:rPr lang="en-US" dirty="0" err="1" smtClean="0"/>
              <a:t>Buschli</a:t>
            </a:r>
            <a:endParaRPr lang="en-US" dirty="0"/>
          </a:p>
        </p:txBody>
      </p:sp>
      <p:pic>
        <p:nvPicPr>
          <p:cNvPr id="7" name="Picture 4" descr="Otto_B%25C3%25BCtschli"/>
          <p:cNvPicPr>
            <a:picLocks noChangeAspect="1" noChangeArrowheads="1"/>
          </p:cNvPicPr>
          <p:nvPr/>
        </p:nvPicPr>
        <p:blipFill>
          <a:blip r:embed="rId2" cstate="print"/>
          <a:srcRect/>
          <a:stretch>
            <a:fillRect/>
          </a:stretch>
        </p:blipFill>
        <p:spPr bwMode="auto">
          <a:xfrm>
            <a:off x="609600" y="1676400"/>
            <a:ext cx="3783496" cy="4267200"/>
          </a:xfrm>
          <a:prstGeom prst="rect">
            <a:avLst/>
          </a:prstGeom>
          <a:noFill/>
        </p:spPr>
      </p:pic>
      <p:pic>
        <p:nvPicPr>
          <p:cNvPr id="8" name="Picture 18" descr="9-3"/>
          <p:cNvPicPr>
            <a:picLocks noChangeAspect="1" noChangeArrowheads="1"/>
          </p:cNvPicPr>
          <p:nvPr/>
        </p:nvPicPr>
        <p:blipFill>
          <a:blip r:embed="rId3" cstate="print"/>
          <a:srcRect/>
          <a:stretch>
            <a:fillRect/>
          </a:stretch>
        </p:blipFill>
        <p:spPr bwMode="auto">
          <a:xfrm rot="5400000">
            <a:off x="4163222" y="2237577"/>
            <a:ext cx="5084755" cy="3810000"/>
          </a:xfrm>
          <a:prstGeom prst="rect">
            <a:avLst/>
          </a:prstGeom>
          <a:noFill/>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ondwater.wmv">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9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xygen-GFPmito.wmv">
            <a:hlinkClick r:id="" action="ppaction://media"/>
          </p:cNvPr>
          <p:cNvPicPr>
            <a:picLocks noRot="1" noChangeAspect="1"/>
          </p:cNvPicPr>
          <p:nvPr>
            <a:videoFile r:link="rId1"/>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9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2"/>
          <p:cNvSpPr>
            <a:spLocks noGrp="1" noChangeArrowheads="1"/>
          </p:cNvSpPr>
          <p:nvPr>
            <p:ph type="title"/>
          </p:nvPr>
        </p:nvSpPr>
        <p:spPr/>
        <p:txBody>
          <a:bodyPr/>
          <a:lstStyle/>
          <a:p>
            <a:r>
              <a:rPr lang="en-US"/>
              <a:t>  </a:t>
            </a:r>
          </a:p>
        </p:txBody>
      </p:sp>
      <p:sp>
        <p:nvSpPr>
          <p:cNvPr id="552963" name="Rectangle 3"/>
          <p:cNvSpPr>
            <a:spLocks noGrp="1" noChangeArrowheads="1"/>
          </p:cNvSpPr>
          <p:nvPr>
            <p:ph type="body" sz="half" idx="1"/>
          </p:nvPr>
        </p:nvSpPr>
        <p:spPr/>
        <p:txBody>
          <a:bodyPr/>
          <a:lstStyle/>
          <a:p>
            <a:pPr>
              <a:buFontTx/>
              <a:buNone/>
            </a:pPr>
            <a:r>
              <a:rPr lang="en-US" sz="2800"/>
              <a:t> </a:t>
            </a:r>
          </a:p>
        </p:txBody>
      </p:sp>
      <p:pic>
        <p:nvPicPr>
          <p:cNvPr id="7" name="chloroplasts.wmv">
            <a:hlinkClick r:id="" action="ppaction://media"/>
          </p:cNvPr>
          <p:cNvPicPr>
            <a:picLocks noRot="1" noChangeAspect="1"/>
          </p:cNvPicPr>
          <p:nvPr>
            <a:videoFile r:link="rId1"/>
          </p:nvPr>
        </p:nvPicPr>
        <p:blipFill>
          <a:blip r:embed="rId4" cstate="print"/>
          <a:stretch>
            <a:fillRect/>
          </a:stretch>
        </p:blipFill>
        <p:spPr>
          <a:xfrm>
            <a:off x="0" y="0"/>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9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Them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Them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5_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6_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em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hem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Them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15653</TotalTime>
  <Words>3101</Words>
  <Application>Microsoft Office PowerPoint</Application>
  <PresentationFormat>On-screen Show (4:3)</PresentationFormat>
  <Paragraphs>643</Paragraphs>
  <Slides>186</Slides>
  <Notes>66</Notes>
  <HiddenSlides>0</HiddenSlides>
  <MMClips>3</MMClips>
  <ScaleCrop>false</ScaleCrop>
  <HeadingPairs>
    <vt:vector size="6" baseType="variant">
      <vt:variant>
        <vt:lpstr>Theme</vt:lpstr>
      </vt:variant>
      <vt:variant>
        <vt:i4>13</vt:i4>
      </vt:variant>
      <vt:variant>
        <vt:lpstr>Embedded OLE Servers</vt:lpstr>
      </vt:variant>
      <vt:variant>
        <vt:i4>1</vt:i4>
      </vt:variant>
      <vt:variant>
        <vt:lpstr>Slide Titles</vt:lpstr>
      </vt:variant>
      <vt:variant>
        <vt:i4>186</vt:i4>
      </vt:variant>
    </vt:vector>
  </HeadingPairs>
  <TitlesOfParts>
    <vt:vector size="200" baseType="lpstr">
      <vt:lpstr>Theme4</vt:lpstr>
      <vt:lpstr>1_Theme2</vt:lpstr>
      <vt:lpstr>Theme3</vt:lpstr>
      <vt:lpstr>2_Theme2</vt:lpstr>
      <vt:lpstr>1_Theme4</vt:lpstr>
      <vt:lpstr>3_Theme2</vt:lpstr>
      <vt:lpstr>2_Theme4</vt:lpstr>
      <vt:lpstr>4_Theme2</vt:lpstr>
      <vt:lpstr>1_Theme3</vt:lpstr>
      <vt:lpstr>3_Theme4</vt:lpstr>
      <vt:lpstr>5_Theme2</vt:lpstr>
      <vt:lpstr>2_Theme3</vt:lpstr>
      <vt:lpstr>6_Theme2</vt:lpstr>
      <vt:lpstr>Chart</vt:lpstr>
      <vt:lpstr>  “Ask not what physics can do for biology, ask what biology can do for physics.”  A Plant Cell Biologist’s Perspective on Einstein’s  Special Theory of Relativity</vt:lpstr>
      <vt:lpstr>Seminar: September 2, 2011 (no matter what speed you traveled to get here)</vt:lpstr>
      <vt:lpstr>Albert Einstein and Leopold Infeld</vt:lpstr>
      <vt:lpstr>Slide 4</vt:lpstr>
      <vt:lpstr>Einstein’s Favorite Book</vt:lpstr>
      <vt:lpstr>What do the Plants Tell Us?</vt:lpstr>
      <vt:lpstr>  </vt:lpstr>
      <vt:lpstr>  </vt:lpstr>
      <vt:lpstr>Understanding Einstein’s Role in Science</vt:lpstr>
      <vt:lpstr>Understanding Einstein’s Role in Science</vt:lpstr>
      <vt:lpstr>Understanding Einstein’s Role in Science</vt:lpstr>
      <vt:lpstr>Understanding Einstein’s Role in Science</vt:lpstr>
      <vt:lpstr>Understanding Einstein’s Role in Science</vt:lpstr>
      <vt:lpstr>Lee Smolin (2005): Why No ‘New Einstein’?</vt:lpstr>
      <vt:lpstr>Model Scientists vs. Model Organisms</vt:lpstr>
      <vt:lpstr>The Great Mystery Story</vt:lpstr>
      <vt:lpstr>The Great Mystery Story</vt:lpstr>
      <vt:lpstr>The Great Mystery Story</vt:lpstr>
      <vt:lpstr>The Great Mystery Story</vt:lpstr>
      <vt:lpstr>The Great Mystery Story</vt:lpstr>
      <vt:lpstr>Slide 21</vt:lpstr>
      <vt:lpstr>The Great Mystery Story</vt:lpstr>
      <vt:lpstr>Slide 23</vt:lpstr>
      <vt:lpstr>Slide 24</vt:lpstr>
      <vt:lpstr>Slide 25</vt:lpstr>
      <vt:lpstr>The Great Mystery Story</vt:lpstr>
      <vt:lpstr>The Great Mystery Story</vt:lpstr>
      <vt:lpstr>The Great Mystery Story</vt:lpstr>
      <vt:lpstr>The Great Mystery Story</vt:lpstr>
      <vt:lpstr>  </vt:lpstr>
      <vt:lpstr> </vt:lpstr>
      <vt:lpstr>Don’t Always Believe the Authorities</vt:lpstr>
      <vt:lpstr>Lest We Forget</vt:lpstr>
      <vt:lpstr>“Read My Lips, No New Taxes” George H. W. Bush, August 18, 1988</vt:lpstr>
      <vt:lpstr>“I did not have sexual relations with that woman...”  Bill Clinton, January 26, 1998</vt:lpstr>
      <vt:lpstr>“Mission Accomplished”  George W. Bush, May 1, 2003</vt:lpstr>
      <vt:lpstr>Thatige Skepsis</vt:lpstr>
      <vt:lpstr>Thatige Skepsis</vt:lpstr>
      <vt:lpstr>Questioning Authority </vt:lpstr>
      <vt:lpstr>Slide 40</vt:lpstr>
      <vt:lpstr>Skepticism </vt:lpstr>
      <vt:lpstr>Slide 42</vt:lpstr>
      <vt:lpstr>Galileo: Two New Sciences</vt:lpstr>
      <vt:lpstr>The Significance of Galileo’s Discovery</vt:lpstr>
      <vt:lpstr>…which was not appreciated by the  Roman Inquisition</vt:lpstr>
      <vt:lpstr>Galileo’s Dialogue Concerning the Two Chief World Systems was on the Index of Forbidden Books (1633-1835) </vt:lpstr>
      <vt:lpstr>Galileo’s Dialogue Concerning the Two Chief World Systems </vt:lpstr>
      <vt:lpstr>Galileo’s Dialogue Concerning the Two Chief World Systems </vt:lpstr>
      <vt:lpstr>Galileo’s Dialogue Concerning the Two Chief World Systems </vt:lpstr>
      <vt:lpstr>The Great Mystery Story</vt:lpstr>
      <vt:lpstr>Slide 51</vt:lpstr>
      <vt:lpstr>Slide 52</vt:lpstr>
      <vt:lpstr>To What Extent is the Law of Inertia Supported by Experience?</vt:lpstr>
      <vt:lpstr>From the falling of an apple…</vt:lpstr>
      <vt:lpstr>Slide 55</vt:lpstr>
      <vt:lpstr>…to the movement of the planets.</vt:lpstr>
      <vt:lpstr>Isaac Newton was so successful that he was interred in Westminster Abbey.</vt:lpstr>
      <vt:lpstr>Alexander Pope on Newton</vt:lpstr>
      <vt:lpstr>Newton’s Absolute Time</vt:lpstr>
      <vt:lpstr>Newton by William Blake (1795)</vt:lpstr>
      <vt:lpstr>Maxwell’s Equations</vt:lpstr>
      <vt:lpstr>Maxwell’s Wave Equation</vt:lpstr>
      <vt:lpstr>On the Electrodynamics of Moving Bodies</vt:lpstr>
      <vt:lpstr>Walter Kaufmann</vt:lpstr>
      <vt:lpstr>Slide 65</vt:lpstr>
      <vt:lpstr>Albert Einstein: Physics and Reality (1936)</vt:lpstr>
      <vt:lpstr>Einstein’s (1905) Contribution to the Electrodynamics of Moving Bodies </vt:lpstr>
      <vt:lpstr>Principle of Relativity</vt:lpstr>
      <vt:lpstr>The Relativity of Time</vt:lpstr>
      <vt:lpstr>Slide 70</vt:lpstr>
      <vt:lpstr>Slide 71</vt:lpstr>
      <vt:lpstr>Slide 72</vt:lpstr>
      <vt:lpstr>On the Electrodynamics of Moving Bodies</vt:lpstr>
      <vt:lpstr>Einstein Challenged the Status Quo</vt:lpstr>
      <vt:lpstr>Max Born is Olivia Newton John’s Grandfather</vt:lpstr>
      <vt:lpstr>“Einstein” Became Synonymous with Genius</vt:lpstr>
      <vt:lpstr>  </vt:lpstr>
      <vt:lpstr>  </vt:lpstr>
      <vt:lpstr>“Albert Einstein: Person of the Century”</vt:lpstr>
      <vt:lpstr>But Biologists Know that…</vt:lpstr>
      <vt:lpstr>To What Extent is the Special Theory of Relativity Supported by Experience?</vt:lpstr>
      <vt:lpstr>Slide 82</vt:lpstr>
      <vt:lpstr>Understanding Science</vt:lpstr>
      <vt:lpstr>  </vt:lpstr>
      <vt:lpstr>J. D. Bernal on Aristotle's Physics</vt:lpstr>
      <vt:lpstr>Friction is not a Fiction</vt:lpstr>
      <vt:lpstr>Taking the “Inert” out of “Inertia”</vt:lpstr>
      <vt:lpstr>Imagine Living in a World Without Friction</vt:lpstr>
      <vt:lpstr>Imagine Living in a World Without Friction</vt:lpstr>
      <vt:lpstr>Adding Friction: Anti Slip Solutions </vt:lpstr>
      <vt:lpstr>To a Ballet Dancer, Friction Exists in Principle</vt:lpstr>
      <vt:lpstr>Slide 92</vt:lpstr>
      <vt:lpstr>To a Golfer, Friction, in the Form of Green Speeds, Exists in Principle</vt:lpstr>
      <vt:lpstr>To Others, Friction also Exists in Principle</vt:lpstr>
      <vt:lpstr>To a Cell Biologist, Studying the Motion of Chromosomes, Friction Exists in Principle</vt:lpstr>
      <vt:lpstr>To a Cell Biologist, Studying the Structure of Cytoplasm, Friction Exists in Principle</vt:lpstr>
      <vt:lpstr>Slide 97</vt:lpstr>
      <vt:lpstr>Slide 98</vt:lpstr>
      <vt:lpstr>  </vt:lpstr>
      <vt:lpstr>The Movement of Organelles is Resisted by the Viscous Cytoplasm (Friction)</vt:lpstr>
      <vt:lpstr>The Movement of Organelles is Resisted by the Viscous Cytoplasm (Friction)</vt:lpstr>
      <vt:lpstr>Cytoplasmic Streaming </vt:lpstr>
      <vt:lpstr>Diffusion is Slow </vt:lpstr>
      <vt:lpstr>  </vt:lpstr>
      <vt:lpstr>  </vt:lpstr>
      <vt:lpstr>  </vt:lpstr>
      <vt:lpstr>  </vt:lpstr>
      <vt:lpstr>  </vt:lpstr>
      <vt:lpstr>  </vt:lpstr>
      <vt:lpstr>  </vt:lpstr>
      <vt:lpstr>  </vt:lpstr>
      <vt:lpstr>For the Love of Cells</vt:lpstr>
      <vt:lpstr>Albert Szent-Gyorgyi: My Hero</vt:lpstr>
      <vt:lpstr> Physics and Biology</vt:lpstr>
      <vt:lpstr>Biology and the Laws of Physics </vt:lpstr>
      <vt:lpstr>Physical Principles Discovered by Studying Life</vt:lpstr>
      <vt:lpstr>“If I could remember the names of all these particles, I'd be a botanist.”  --Enrico Fermi</vt:lpstr>
      <vt:lpstr>“It was a whole attic full of discoveries that came in so fast that we didn’t know what to do with them. Except do what the botanists do, which is just classify them, organize them, and look for patterns.”      --Leon Lederman</vt:lpstr>
      <vt:lpstr>According to Hannes Alfvén (1969), “…the modern study of natural science is concentrated on the examination of three major fronts. We can classify them into the examination of the very large [i.e. astronomy], that of the very small [i.e. physics],  and that of the very complicated [i.e. biology]. These are the three main fronts on which man combats his ignorance.”   The study of the very complicated in living systems will continue to contribute substantially to our understanding of  natural science from the very small to the very large.   </vt:lpstr>
      <vt:lpstr>  </vt:lpstr>
      <vt:lpstr>  </vt:lpstr>
      <vt:lpstr>Life at Low Reynolds Number (Re)</vt:lpstr>
      <vt:lpstr>Slide 123</vt:lpstr>
      <vt:lpstr>  </vt:lpstr>
      <vt:lpstr>Eiji Kamitsubo (1989) Showed that the Cytoplasmic Viscosity is Non-Newtonian Using the Centrifuge Microscope</vt:lpstr>
      <vt:lpstr>Cytoplasm, like Catsup, is Thixotropic</vt:lpstr>
      <vt:lpstr>Slide 127</vt:lpstr>
      <vt:lpstr>Slide 128</vt:lpstr>
      <vt:lpstr>Cytoplasmic Elasticity</vt:lpstr>
      <vt:lpstr>Cytoplasmic Elasticity (1950)</vt:lpstr>
      <vt:lpstr>  </vt:lpstr>
      <vt:lpstr>  </vt:lpstr>
      <vt:lpstr>  </vt:lpstr>
      <vt:lpstr>Cell Mechanics</vt:lpstr>
      <vt:lpstr>Need for Muscle-Like Motors</vt:lpstr>
      <vt:lpstr>Hugh Huxley (1953), A Nuclear Physicist, who Became a Biologist after the Bomb was Dropped, Visualized Actin and Myosin</vt:lpstr>
      <vt:lpstr>  </vt:lpstr>
      <vt:lpstr> </vt:lpstr>
      <vt:lpstr>Force Exerted by a Single Myosin Molecule (Tominaga et al., 2003)</vt:lpstr>
      <vt:lpstr>What I have Learned From Watching Cells</vt:lpstr>
      <vt:lpstr>A Cell Biologist’s View of the Non-Newtonian Nature of Electron Acceleration</vt:lpstr>
      <vt:lpstr>A Question</vt:lpstr>
      <vt:lpstr>Just Because Something is Non-Newtonian, Does Not Mean it is Einsteinian</vt:lpstr>
      <vt:lpstr>What limits the velocity of charged particles to the speed of light?</vt:lpstr>
      <vt:lpstr>The Hypotheses</vt:lpstr>
      <vt:lpstr>A Cell Biologist Looks for the Cause of a Velocity-Dependent Drag Force</vt:lpstr>
      <vt:lpstr>The Viscosity of a Non-Newtonian Solution Depends on the Velocity of the Particle Moving through it</vt:lpstr>
      <vt:lpstr>Taking the “Inert” out of “Inertia”</vt:lpstr>
      <vt:lpstr>Kepler (1619) postulated that the direction and length of a comet’s tail was influenced by the force of sun light </vt:lpstr>
      <vt:lpstr>James Clerk Maxwell’s Poetry</vt:lpstr>
      <vt:lpstr>Light Pressure</vt:lpstr>
      <vt:lpstr>Ernest Fox Nichols (Cornell PhD)</vt:lpstr>
      <vt:lpstr>At Any Temperature Above 0 K, a Moving Particle Moves Through a Photon Gas</vt:lpstr>
      <vt:lpstr>The Rate of Collision of the Photons with the Moving Particle Depends on Three Things</vt:lpstr>
      <vt:lpstr>The Photon Density</vt:lpstr>
      <vt:lpstr>Quantum Mechanical Photon</vt:lpstr>
      <vt:lpstr>The Photon</vt:lpstr>
      <vt:lpstr>Robert Hooke (1665): Micrographia</vt:lpstr>
      <vt:lpstr>   </vt:lpstr>
      <vt:lpstr> </vt:lpstr>
      <vt:lpstr>The Cross Section (σ) of a Photon</vt:lpstr>
      <vt:lpstr>The Cross Section of a Photon</vt:lpstr>
      <vt:lpstr>  </vt:lpstr>
      <vt:lpstr>Slide 164</vt:lpstr>
      <vt:lpstr>Slide 165</vt:lpstr>
      <vt:lpstr>Slide 166</vt:lpstr>
      <vt:lpstr>Slide 167</vt:lpstr>
      <vt:lpstr>Doppler Microscopy</vt:lpstr>
      <vt:lpstr>Slide 169</vt:lpstr>
      <vt:lpstr>Slide 170</vt:lpstr>
      <vt:lpstr>Slide 171</vt:lpstr>
      <vt:lpstr>Slide 172</vt:lpstr>
      <vt:lpstr>Slide 173</vt:lpstr>
      <vt:lpstr>  </vt:lpstr>
      <vt:lpstr>Blurring the Distinction Between Physics and Botany, Gregor Mendel Learned Quantitative Science from Christian Doppler</vt:lpstr>
      <vt:lpstr>The Wave Equation Including the  Doppler Effect</vt:lpstr>
      <vt:lpstr>Plane Wave Solution, Dispersion Relation, and Doppler Equation</vt:lpstr>
      <vt:lpstr>Because Blue-Shifted Light has More Momentum than Red-Shifted Light, the Average Linear Momentum (h/λobserver) Transferred to the Charged Particle during the Collision of these Two Photons is Antiparallel to the Velocity of a Charged Particle </vt:lpstr>
      <vt:lpstr>Opto-mechanical Doppler Force  (Velocity-Dependent Viscous Force)</vt:lpstr>
      <vt:lpstr>Two Versions of a Nonlinear Second Law dv/dt → 0  as v → c</vt:lpstr>
      <vt:lpstr>The Optical-Mechanical Theory can be Tested and Falsified by Comparing the Impulse Needed to Accelerate an Electron to a given Velocity at Different Temperatures </vt:lpstr>
      <vt:lpstr>We have so much to learn from cells!</vt:lpstr>
      <vt:lpstr>Einstein (1940) “On Freedom”</vt:lpstr>
      <vt:lpstr>Fashionable and Unfashionable Science</vt:lpstr>
      <vt:lpstr>Slide 185</vt:lpstr>
      <vt:lpstr>  </vt:lpstr>
    </vt:vector>
  </TitlesOfParts>
  <Company>Cornell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Randy Wayne</dc:creator>
  <cp:lastModifiedBy>Randy Wayne</cp:lastModifiedBy>
  <cp:revision>684</cp:revision>
  <dcterms:created xsi:type="dcterms:W3CDTF">2011-06-13T16:27:09Z</dcterms:created>
  <dcterms:modified xsi:type="dcterms:W3CDTF">2011-09-06T19:36:55Z</dcterms:modified>
</cp:coreProperties>
</file>